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7" r:id="rId3"/>
  </p:sldMasterIdLst>
  <p:sldIdLst>
    <p:sldId id="297" r:id="rId4"/>
    <p:sldId id="298" r:id="rId5"/>
    <p:sldId id="300" r:id="rId6"/>
    <p:sldId id="301" r:id="rId7"/>
    <p:sldId id="302" r:id="rId8"/>
    <p:sldId id="299" r:id="rId9"/>
    <p:sldId id="303" r:id="rId10"/>
    <p:sldId id="304" r:id="rId11"/>
    <p:sldId id="305" r:id="rId12"/>
    <p:sldId id="265" r:id="rId13"/>
    <p:sldId id="307" r:id="rId14"/>
    <p:sldId id="308" r:id="rId15"/>
    <p:sldId id="309" r:id="rId16"/>
    <p:sldId id="310" r:id="rId17"/>
    <p:sldId id="311" r:id="rId18"/>
    <p:sldId id="312" r:id="rId19"/>
    <p:sldId id="271" r:id="rId20"/>
    <p:sldId id="266" r:id="rId21"/>
    <p:sldId id="267" r:id="rId22"/>
    <p:sldId id="268" r:id="rId23"/>
    <p:sldId id="269" r:id="rId24"/>
    <p:sldId id="270" r:id="rId25"/>
    <p:sldId id="272" r:id="rId26"/>
    <p:sldId id="313" r:id="rId27"/>
    <p:sldId id="314" r:id="rId28"/>
    <p:sldId id="315" r:id="rId29"/>
    <p:sldId id="316" r:id="rId30"/>
    <p:sldId id="317" r:id="rId31"/>
    <p:sldId id="318" r:id="rId32"/>
    <p:sldId id="319" r:id="rId33"/>
    <p:sldId id="322" r:id="rId34"/>
    <p:sldId id="323" r:id="rId35"/>
    <p:sldId id="320" r:id="rId36"/>
    <p:sldId id="321" r:id="rId37"/>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7" autoAdjust="0"/>
  </p:normalViewPr>
  <p:slideViewPr>
    <p:cSldViewPr>
      <p:cViewPr varScale="1">
        <p:scale>
          <a:sx n="55" d="100"/>
          <a:sy n="55"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6CF3930C-0E0B-4EB6-91E7-35882CCE9E02}" type="slidenum">
              <a:rPr lang="en-NZ"/>
              <a:pPr>
                <a:defRPr/>
              </a:pPr>
              <a:t>‹#›</a:t>
            </a:fld>
            <a:endParaRPr lang="en-NZ"/>
          </a:p>
        </p:txBody>
      </p:sp>
    </p:spTree>
    <p:extLst>
      <p:ext uri="{BB962C8B-B14F-4D97-AF65-F5344CB8AC3E}">
        <p14:creationId xmlns:p14="http://schemas.microsoft.com/office/powerpoint/2010/main" val="187168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9C86B5DC-EBDC-4CB1-BFEA-2CD100C5F4A8}" type="slidenum">
              <a:rPr lang="en-NZ"/>
              <a:pPr>
                <a:defRPr/>
              </a:pPr>
              <a:t>‹#›</a:t>
            </a:fld>
            <a:endParaRPr lang="en-NZ"/>
          </a:p>
        </p:txBody>
      </p:sp>
    </p:spTree>
    <p:extLst>
      <p:ext uri="{BB962C8B-B14F-4D97-AF65-F5344CB8AC3E}">
        <p14:creationId xmlns:p14="http://schemas.microsoft.com/office/powerpoint/2010/main" val="252971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5ABC541B-044B-462D-B6F5-B6D074AB584C}" type="slidenum">
              <a:rPr lang="en-NZ"/>
              <a:pPr>
                <a:defRPr/>
              </a:pPr>
              <a:t>‹#›</a:t>
            </a:fld>
            <a:endParaRPr lang="en-NZ"/>
          </a:p>
        </p:txBody>
      </p:sp>
    </p:spTree>
    <p:extLst>
      <p:ext uri="{BB962C8B-B14F-4D97-AF65-F5344CB8AC3E}">
        <p14:creationId xmlns:p14="http://schemas.microsoft.com/office/powerpoint/2010/main" val="47182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443038" y="2971800"/>
            <a:ext cx="7313612" cy="990600"/>
          </a:xfrm>
        </p:spPr>
        <p:txBody>
          <a:bodyPr/>
          <a:lstStyle>
            <a:lvl1pPr>
              <a:defRPr/>
            </a:lvl1pPr>
          </a:lstStyle>
          <a:p>
            <a:pPr lvl="0"/>
            <a:r>
              <a:rPr lang="en-NZ" noProof="0" smtClean="0"/>
              <a:t>Click to edit Master title style</a:t>
            </a:r>
          </a:p>
        </p:txBody>
      </p:sp>
      <p:sp>
        <p:nvSpPr>
          <p:cNvPr id="61443"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en-NZ"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NZ"/>
          </a:p>
        </p:txBody>
      </p:sp>
      <p:sp>
        <p:nvSpPr>
          <p:cNvPr id="5" name="Rectangle 5"/>
          <p:cNvSpPr>
            <a:spLocks noGrp="1" noChangeArrowheads="1"/>
          </p:cNvSpPr>
          <p:nvPr>
            <p:ph type="ftr" sz="quarter" idx="11"/>
          </p:nvPr>
        </p:nvSpPr>
        <p:spPr/>
        <p:txBody>
          <a:bodyPr/>
          <a:lstStyle>
            <a:lvl1pPr>
              <a:defRPr smtClean="0"/>
            </a:lvl1pPr>
          </a:lstStyle>
          <a:p>
            <a:pPr>
              <a:defRPr/>
            </a:pPr>
            <a:endParaRPr lang="en-NZ"/>
          </a:p>
        </p:txBody>
      </p:sp>
      <p:sp>
        <p:nvSpPr>
          <p:cNvPr id="6" name="Rectangle 6"/>
          <p:cNvSpPr>
            <a:spLocks noGrp="1" noChangeArrowheads="1"/>
          </p:cNvSpPr>
          <p:nvPr>
            <p:ph type="sldNum" sz="quarter" idx="12"/>
          </p:nvPr>
        </p:nvSpPr>
        <p:spPr/>
        <p:txBody>
          <a:bodyPr/>
          <a:lstStyle>
            <a:lvl1pPr>
              <a:defRPr smtClean="0"/>
            </a:lvl1pPr>
          </a:lstStyle>
          <a:p>
            <a:pPr>
              <a:defRPr/>
            </a:pPr>
            <a:fld id="{771EE063-1AC2-45DE-9FE8-162400B85548}" type="slidenum">
              <a:rPr lang="en-NZ"/>
              <a:pPr>
                <a:defRPr/>
              </a:pPr>
              <a:t>‹#›</a:t>
            </a:fld>
            <a:endParaRPr lang="en-NZ"/>
          </a:p>
        </p:txBody>
      </p:sp>
    </p:spTree>
    <p:extLst>
      <p:ext uri="{BB962C8B-B14F-4D97-AF65-F5344CB8AC3E}">
        <p14:creationId xmlns:p14="http://schemas.microsoft.com/office/powerpoint/2010/main" val="1262318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E772D32-E006-49E8-8168-61A5C66E0FB6}" type="slidenum">
              <a:rPr lang="en-NZ"/>
              <a:pPr>
                <a:defRPr/>
              </a:pPr>
              <a:t>‹#›</a:t>
            </a:fld>
            <a:endParaRPr lang="en-NZ"/>
          </a:p>
        </p:txBody>
      </p:sp>
    </p:spTree>
    <p:extLst>
      <p:ext uri="{BB962C8B-B14F-4D97-AF65-F5344CB8AC3E}">
        <p14:creationId xmlns:p14="http://schemas.microsoft.com/office/powerpoint/2010/main" val="199485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CDEB946-ABDD-4E81-B781-FD63F99AE034}" type="slidenum">
              <a:rPr lang="en-NZ"/>
              <a:pPr>
                <a:defRPr/>
              </a:pPr>
              <a:t>‹#›</a:t>
            </a:fld>
            <a:endParaRPr lang="en-NZ"/>
          </a:p>
        </p:txBody>
      </p:sp>
    </p:spTree>
    <p:extLst>
      <p:ext uri="{BB962C8B-B14F-4D97-AF65-F5344CB8AC3E}">
        <p14:creationId xmlns:p14="http://schemas.microsoft.com/office/powerpoint/2010/main" val="168120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6799F7F3-F9AE-43D7-B766-EDF04E496E77}" type="slidenum">
              <a:rPr lang="en-NZ"/>
              <a:pPr>
                <a:defRPr/>
              </a:pPr>
              <a:t>‹#›</a:t>
            </a:fld>
            <a:endParaRPr lang="en-NZ"/>
          </a:p>
        </p:txBody>
      </p:sp>
    </p:spTree>
    <p:extLst>
      <p:ext uri="{BB962C8B-B14F-4D97-AF65-F5344CB8AC3E}">
        <p14:creationId xmlns:p14="http://schemas.microsoft.com/office/powerpoint/2010/main" val="359384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34366B8F-C57C-463A-87CF-620C22288D14}" type="slidenum">
              <a:rPr lang="en-NZ"/>
              <a:pPr>
                <a:defRPr/>
              </a:pPr>
              <a:t>‹#›</a:t>
            </a:fld>
            <a:endParaRPr lang="en-NZ"/>
          </a:p>
        </p:txBody>
      </p:sp>
    </p:spTree>
    <p:extLst>
      <p:ext uri="{BB962C8B-B14F-4D97-AF65-F5344CB8AC3E}">
        <p14:creationId xmlns:p14="http://schemas.microsoft.com/office/powerpoint/2010/main" val="63514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FE1DB03C-453E-4FF8-BF54-D8C88C5ECF32}" type="slidenum">
              <a:rPr lang="en-NZ"/>
              <a:pPr>
                <a:defRPr/>
              </a:pPr>
              <a:t>‹#›</a:t>
            </a:fld>
            <a:endParaRPr lang="en-NZ"/>
          </a:p>
        </p:txBody>
      </p:sp>
    </p:spTree>
    <p:extLst>
      <p:ext uri="{BB962C8B-B14F-4D97-AF65-F5344CB8AC3E}">
        <p14:creationId xmlns:p14="http://schemas.microsoft.com/office/powerpoint/2010/main" val="289646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D0A01DBA-2D29-4919-A200-A203087F03BB}" type="slidenum">
              <a:rPr lang="en-NZ"/>
              <a:pPr>
                <a:defRPr/>
              </a:pPr>
              <a:t>‹#›</a:t>
            </a:fld>
            <a:endParaRPr lang="en-NZ"/>
          </a:p>
        </p:txBody>
      </p:sp>
    </p:spTree>
    <p:extLst>
      <p:ext uri="{BB962C8B-B14F-4D97-AF65-F5344CB8AC3E}">
        <p14:creationId xmlns:p14="http://schemas.microsoft.com/office/powerpoint/2010/main" val="100912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BC51B028-CB73-4008-A05D-7A8094CA78B7}" type="slidenum">
              <a:rPr lang="en-NZ"/>
              <a:pPr>
                <a:defRPr/>
              </a:pPr>
              <a:t>‹#›</a:t>
            </a:fld>
            <a:endParaRPr lang="en-NZ"/>
          </a:p>
        </p:txBody>
      </p:sp>
    </p:spTree>
    <p:extLst>
      <p:ext uri="{BB962C8B-B14F-4D97-AF65-F5344CB8AC3E}">
        <p14:creationId xmlns:p14="http://schemas.microsoft.com/office/powerpoint/2010/main" val="101658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2A9A324-9347-436D-B268-4E3494C7B335}" type="slidenum">
              <a:rPr lang="en-NZ"/>
              <a:pPr>
                <a:defRPr/>
              </a:pPr>
              <a:t>‹#›</a:t>
            </a:fld>
            <a:endParaRPr lang="en-NZ"/>
          </a:p>
        </p:txBody>
      </p:sp>
    </p:spTree>
    <p:extLst>
      <p:ext uri="{BB962C8B-B14F-4D97-AF65-F5344CB8AC3E}">
        <p14:creationId xmlns:p14="http://schemas.microsoft.com/office/powerpoint/2010/main" val="3501833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93A4D2EF-84AD-4ED6-8781-8B92A8C321CA}" type="slidenum">
              <a:rPr lang="en-NZ"/>
              <a:pPr>
                <a:defRPr/>
              </a:pPr>
              <a:t>‹#›</a:t>
            </a:fld>
            <a:endParaRPr lang="en-NZ"/>
          </a:p>
        </p:txBody>
      </p:sp>
    </p:spTree>
    <p:extLst>
      <p:ext uri="{BB962C8B-B14F-4D97-AF65-F5344CB8AC3E}">
        <p14:creationId xmlns:p14="http://schemas.microsoft.com/office/powerpoint/2010/main" val="3466811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72498B6-D299-4B30-AA86-19528DEF2895}" type="slidenum">
              <a:rPr lang="en-NZ"/>
              <a:pPr>
                <a:defRPr/>
              </a:pPr>
              <a:t>‹#›</a:t>
            </a:fld>
            <a:endParaRPr lang="en-NZ"/>
          </a:p>
        </p:txBody>
      </p:sp>
    </p:spTree>
    <p:extLst>
      <p:ext uri="{BB962C8B-B14F-4D97-AF65-F5344CB8AC3E}">
        <p14:creationId xmlns:p14="http://schemas.microsoft.com/office/powerpoint/2010/main" val="148989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19E0DD6-61A6-4E4D-83B7-6B4C9AD5E073}" type="slidenum">
              <a:rPr lang="en-NZ"/>
              <a:pPr>
                <a:defRPr/>
              </a:pPr>
              <a:t>‹#›</a:t>
            </a:fld>
            <a:endParaRPr lang="en-NZ"/>
          </a:p>
        </p:txBody>
      </p:sp>
    </p:spTree>
    <p:extLst>
      <p:ext uri="{BB962C8B-B14F-4D97-AF65-F5344CB8AC3E}">
        <p14:creationId xmlns:p14="http://schemas.microsoft.com/office/powerpoint/2010/main" val="1567250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9"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NZ"/>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NZ"/>
              </a:p>
            </p:txBody>
          </p:sp>
        </p:grpSp>
      </p:grpSp>
      <p:sp>
        <p:nvSpPr>
          <p:cNvPr id="667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NZ" noProof="0" smtClean="0"/>
              <a:t>Click to edit Master title style</a:t>
            </a:r>
          </a:p>
        </p:txBody>
      </p:sp>
      <p:sp>
        <p:nvSpPr>
          <p:cNvPr id="6671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NZ"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en-NZ"/>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en-NZ"/>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174E2CE2-4B6A-4976-AE45-044A05FB86FE}" type="slidenum">
              <a:rPr lang="en-NZ"/>
              <a:pPr>
                <a:defRPr/>
              </a:pPr>
              <a:t>‹#›</a:t>
            </a:fld>
            <a:endParaRPr lang="en-NZ"/>
          </a:p>
        </p:txBody>
      </p:sp>
    </p:spTree>
    <p:extLst>
      <p:ext uri="{BB962C8B-B14F-4D97-AF65-F5344CB8AC3E}">
        <p14:creationId xmlns:p14="http://schemas.microsoft.com/office/powerpoint/2010/main" val="29879264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54"/>
          <p:cNvSpPr>
            <a:spLocks noGrp="1" noChangeArrowheads="1"/>
          </p:cNvSpPr>
          <p:nvPr>
            <p:ph type="dt" sz="half" idx="10"/>
          </p:nvPr>
        </p:nvSpPr>
        <p:spPr>
          <a:ln/>
        </p:spPr>
        <p:txBody>
          <a:bodyPr/>
          <a:lstStyle>
            <a:lvl1pPr>
              <a:defRPr/>
            </a:lvl1pPr>
          </a:lstStyle>
          <a:p>
            <a:pPr>
              <a:defRPr/>
            </a:pPr>
            <a:endParaRPr lang="en-NZ"/>
          </a:p>
        </p:txBody>
      </p:sp>
      <p:sp>
        <p:nvSpPr>
          <p:cNvPr id="5" name="Rectangle 155"/>
          <p:cNvSpPr>
            <a:spLocks noGrp="1" noChangeArrowheads="1"/>
          </p:cNvSpPr>
          <p:nvPr>
            <p:ph type="ftr" sz="quarter" idx="11"/>
          </p:nvPr>
        </p:nvSpPr>
        <p:spPr>
          <a:ln/>
        </p:spPr>
        <p:txBody>
          <a:bodyPr/>
          <a:lstStyle>
            <a:lvl1pPr>
              <a:defRPr/>
            </a:lvl1pPr>
          </a:lstStyle>
          <a:p>
            <a:pPr>
              <a:defRPr/>
            </a:pPr>
            <a:endParaRPr lang="en-NZ"/>
          </a:p>
        </p:txBody>
      </p:sp>
      <p:sp>
        <p:nvSpPr>
          <p:cNvPr id="6" name="Rectangle 156"/>
          <p:cNvSpPr>
            <a:spLocks noGrp="1" noChangeArrowheads="1"/>
          </p:cNvSpPr>
          <p:nvPr>
            <p:ph type="sldNum" sz="quarter" idx="12"/>
          </p:nvPr>
        </p:nvSpPr>
        <p:spPr>
          <a:ln/>
        </p:spPr>
        <p:txBody>
          <a:bodyPr/>
          <a:lstStyle>
            <a:lvl1pPr>
              <a:defRPr/>
            </a:lvl1pPr>
          </a:lstStyle>
          <a:p>
            <a:pPr>
              <a:defRPr/>
            </a:pPr>
            <a:fld id="{541D6415-18A4-4816-BA6C-B24450182675}" type="slidenum">
              <a:rPr lang="en-NZ"/>
              <a:pPr>
                <a:defRPr/>
              </a:pPr>
              <a:t>‹#›</a:t>
            </a:fld>
            <a:endParaRPr lang="en-NZ"/>
          </a:p>
        </p:txBody>
      </p:sp>
    </p:spTree>
    <p:extLst>
      <p:ext uri="{BB962C8B-B14F-4D97-AF65-F5344CB8AC3E}">
        <p14:creationId xmlns:p14="http://schemas.microsoft.com/office/powerpoint/2010/main" val="2421347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NZ"/>
          </a:p>
        </p:txBody>
      </p:sp>
      <p:sp>
        <p:nvSpPr>
          <p:cNvPr id="5" name="Rectangle 155"/>
          <p:cNvSpPr>
            <a:spLocks noGrp="1" noChangeArrowheads="1"/>
          </p:cNvSpPr>
          <p:nvPr>
            <p:ph type="ftr" sz="quarter" idx="11"/>
          </p:nvPr>
        </p:nvSpPr>
        <p:spPr>
          <a:ln/>
        </p:spPr>
        <p:txBody>
          <a:bodyPr/>
          <a:lstStyle>
            <a:lvl1pPr>
              <a:defRPr/>
            </a:lvl1pPr>
          </a:lstStyle>
          <a:p>
            <a:pPr>
              <a:defRPr/>
            </a:pPr>
            <a:endParaRPr lang="en-NZ"/>
          </a:p>
        </p:txBody>
      </p:sp>
      <p:sp>
        <p:nvSpPr>
          <p:cNvPr id="6" name="Rectangle 156"/>
          <p:cNvSpPr>
            <a:spLocks noGrp="1" noChangeArrowheads="1"/>
          </p:cNvSpPr>
          <p:nvPr>
            <p:ph type="sldNum" sz="quarter" idx="12"/>
          </p:nvPr>
        </p:nvSpPr>
        <p:spPr>
          <a:ln/>
        </p:spPr>
        <p:txBody>
          <a:bodyPr/>
          <a:lstStyle>
            <a:lvl1pPr>
              <a:defRPr/>
            </a:lvl1pPr>
          </a:lstStyle>
          <a:p>
            <a:pPr>
              <a:defRPr/>
            </a:pPr>
            <a:fld id="{12FC0D6F-0DC1-44DF-8859-AE7996D3D9C3}" type="slidenum">
              <a:rPr lang="en-NZ"/>
              <a:pPr>
                <a:defRPr/>
              </a:pPr>
              <a:t>‹#›</a:t>
            </a:fld>
            <a:endParaRPr lang="en-NZ"/>
          </a:p>
        </p:txBody>
      </p:sp>
    </p:spTree>
    <p:extLst>
      <p:ext uri="{BB962C8B-B14F-4D97-AF65-F5344CB8AC3E}">
        <p14:creationId xmlns:p14="http://schemas.microsoft.com/office/powerpoint/2010/main" val="245811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54"/>
          <p:cNvSpPr>
            <a:spLocks noGrp="1" noChangeArrowheads="1"/>
          </p:cNvSpPr>
          <p:nvPr>
            <p:ph type="dt" sz="half" idx="10"/>
          </p:nvPr>
        </p:nvSpPr>
        <p:spPr>
          <a:ln/>
        </p:spPr>
        <p:txBody>
          <a:bodyPr/>
          <a:lstStyle>
            <a:lvl1pPr>
              <a:defRPr/>
            </a:lvl1pPr>
          </a:lstStyle>
          <a:p>
            <a:pPr>
              <a:defRPr/>
            </a:pPr>
            <a:endParaRPr lang="en-NZ"/>
          </a:p>
        </p:txBody>
      </p:sp>
      <p:sp>
        <p:nvSpPr>
          <p:cNvPr id="6" name="Rectangle 155"/>
          <p:cNvSpPr>
            <a:spLocks noGrp="1" noChangeArrowheads="1"/>
          </p:cNvSpPr>
          <p:nvPr>
            <p:ph type="ftr" sz="quarter" idx="11"/>
          </p:nvPr>
        </p:nvSpPr>
        <p:spPr>
          <a:ln/>
        </p:spPr>
        <p:txBody>
          <a:bodyPr/>
          <a:lstStyle>
            <a:lvl1pPr>
              <a:defRPr/>
            </a:lvl1pPr>
          </a:lstStyle>
          <a:p>
            <a:pPr>
              <a:defRPr/>
            </a:pPr>
            <a:endParaRPr lang="en-NZ"/>
          </a:p>
        </p:txBody>
      </p:sp>
      <p:sp>
        <p:nvSpPr>
          <p:cNvPr id="7" name="Rectangle 156"/>
          <p:cNvSpPr>
            <a:spLocks noGrp="1" noChangeArrowheads="1"/>
          </p:cNvSpPr>
          <p:nvPr>
            <p:ph type="sldNum" sz="quarter" idx="12"/>
          </p:nvPr>
        </p:nvSpPr>
        <p:spPr>
          <a:ln/>
        </p:spPr>
        <p:txBody>
          <a:bodyPr/>
          <a:lstStyle>
            <a:lvl1pPr>
              <a:defRPr/>
            </a:lvl1pPr>
          </a:lstStyle>
          <a:p>
            <a:pPr>
              <a:defRPr/>
            </a:pPr>
            <a:fld id="{1EA58F49-E6AD-43F3-A61F-E5E0C9EB6CC9}" type="slidenum">
              <a:rPr lang="en-NZ"/>
              <a:pPr>
                <a:defRPr/>
              </a:pPr>
              <a:t>‹#›</a:t>
            </a:fld>
            <a:endParaRPr lang="en-NZ"/>
          </a:p>
        </p:txBody>
      </p:sp>
    </p:spTree>
    <p:extLst>
      <p:ext uri="{BB962C8B-B14F-4D97-AF65-F5344CB8AC3E}">
        <p14:creationId xmlns:p14="http://schemas.microsoft.com/office/powerpoint/2010/main" val="1236665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54"/>
          <p:cNvSpPr>
            <a:spLocks noGrp="1" noChangeArrowheads="1"/>
          </p:cNvSpPr>
          <p:nvPr>
            <p:ph type="dt" sz="half" idx="10"/>
          </p:nvPr>
        </p:nvSpPr>
        <p:spPr>
          <a:ln/>
        </p:spPr>
        <p:txBody>
          <a:bodyPr/>
          <a:lstStyle>
            <a:lvl1pPr>
              <a:defRPr/>
            </a:lvl1pPr>
          </a:lstStyle>
          <a:p>
            <a:pPr>
              <a:defRPr/>
            </a:pPr>
            <a:endParaRPr lang="en-NZ"/>
          </a:p>
        </p:txBody>
      </p:sp>
      <p:sp>
        <p:nvSpPr>
          <p:cNvPr id="8" name="Rectangle 155"/>
          <p:cNvSpPr>
            <a:spLocks noGrp="1" noChangeArrowheads="1"/>
          </p:cNvSpPr>
          <p:nvPr>
            <p:ph type="ftr" sz="quarter" idx="11"/>
          </p:nvPr>
        </p:nvSpPr>
        <p:spPr>
          <a:ln/>
        </p:spPr>
        <p:txBody>
          <a:bodyPr/>
          <a:lstStyle>
            <a:lvl1pPr>
              <a:defRPr/>
            </a:lvl1pPr>
          </a:lstStyle>
          <a:p>
            <a:pPr>
              <a:defRPr/>
            </a:pPr>
            <a:endParaRPr lang="en-NZ"/>
          </a:p>
        </p:txBody>
      </p:sp>
      <p:sp>
        <p:nvSpPr>
          <p:cNvPr id="9" name="Rectangle 156"/>
          <p:cNvSpPr>
            <a:spLocks noGrp="1" noChangeArrowheads="1"/>
          </p:cNvSpPr>
          <p:nvPr>
            <p:ph type="sldNum" sz="quarter" idx="12"/>
          </p:nvPr>
        </p:nvSpPr>
        <p:spPr>
          <a:ln/>
        </p:spPr>
        <p:txBody>
          <a:bodyPr/>
          <a:lstStyle>
            <a:lvl1pPr>
              <a:defRPr/>
            </a:lvl1pPr>
          </a:lstStyle>
          <a:p>
            <a:pPr>
              <a:defRPr/>
            </a:pPr>
            <a:fld id="{2A786FFC-81D0-4464-B2BD-322EDA87C973}" type="slidenum">
              <a:rPr lang="en-NZ"/>
              <a:pPr>
                <a:defRPr/>
              </a:pPr>
              <a:t>‹#›</a:t>
            </a:fld>
            <a:endParaRPr lang="en-NZ"/>
          </a:p>
        </p:txBody>
      </p:sp>
    </p:spTree>
    <p:extLst>
      <p:ext uri="{BB962C8B-B14F-4D97-AF65-F5344CB8AC3E}">
        <p14:creationId xmlns:p14="http://schemas.microsoft.com/office/powerpoint/2010/main" val="2162902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54"/>
          <p:cNvSpPr>
            <a:spLocks noGrp="1" noChangeArrowheads="1"/>
          </p:cNvSpPr>
          <p:nvPr>
            <p:ph type="dt" sz="half" idx="10"/>
          </p:nvPr>
        </p:nvSpPr>
        <p:spPr>
          <a:ln/>
        </p:spPr>
        <p:txBody>
          <a:bodyPr/>
          <a:lstStyle>
            <a:lvl1pPr>
              <a:defRPr/>
            </a:lvl1pPr>
          </a:lstStyle>
          <a:p>
            <a:pPr>
              <a:defRPr/>
            </a:pPr>
            <a:endParaRPr lang="en-NZ"/>
          </a:p>
        </p:txBody>
      </p:sp>
      <p:sp>
        <p:nvSpPr>
          <p:cNvPr id="4" name="Rectangle 155"/>
          <p:cNvSpPr>
            <a:spLocks noGrp="1" noChangeArrowheads="1"/>
          </p:cNvSpPr>
          <p:nvPr>
            <p:ph type="ftr" sz="quarter" idx="11"/>
          </p:nvPr>
        </p:nvSpPr>
        <p:spPr>
          <a:ln/>
        </p:spPr>
        <p:txBody>
          <a:bodyPr/>
          <a:lstStyle>
            <a:lvl1pPr>
              <a:defRPr/>
            </a:lvl1pPr>
          </a:lstStyle>
          <a:p>
            <a:pPr>
              <a:defRPr/>
            </a:pPr>
            <a:endParaRPr lang="en-NZ"/>
          </a:p>
        </p:txBody>
      </p:sp>
      <p:sp>
        <p:nvSpPr>
          <p:cNvPr id="5" name="Rectangle 156"/>
          <p:cNvSpPr>
            <a:spLocks noGrp="1" noChangeArrowheads="1"/>
          </p:cNvSpPr>
          <p:nvPr>
            <p:ph type="sldNum" sz="quarter" idx="12"/>
          </p:nvPr>
        </p:nvSpPr>
        <p:spPr>
          <a:ln/>
        </p:spPr>
        <p:txBody>
          <a:bodyPr/>
          <a:lstStyle>
            <a:lvl1pPr>
              <a:defRPr/>
            </a:lvl1pPr>
          </a:lstStyle>
          <a:p>
            <a:pPr>
              <a:defRPr/>
            </a:pPr>
            <a:fld id="{3144E697-FFB2-4F63-B45A-9DE0E97CD974}" type="slidenum">
              <a:rPr lang="en-NZ"/>
              <a:pPr>
                <a:defRPr/>
              </a:pPr>
              <a:t>‹#›</a:t>
            </a:fld>
            <a:endParaRPr lang="en-NZ"/>
          </a:p>
        </p:txBody>
      </p:sp>
    </p:spTree>
    <p:extLst>
      <p:ext uri="{BB962C8B-B14F-4D97-AF65-F5344CB8AC3E}">
        <p14:creationId xmlns:p14="http://schemas.microsoft.com/office/powerpoint/2010/main" val="106259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NZ"/>
          </a:p>
        </p:txBody>
      </p:sp>
      <p:sp>
        <p:nvSpPr>
          <p:cNvPr id="3" name="Rectangle 155"/>
          <p:cNvSpPr>
            <a:spLocks noGrp="1" noChangeArrowheads="1"/>
          </p:cNvSpPr>
          <p:nvPr>
            <p:ph type="ftr" sz="quarter" idx="11"/>
          </p:nvPr>
        </p:nvSpPr>
        <p:spPr>
          <a:ln/>
        </p:spPr>
        <p:txBody>
          <a:bodyPr/>
          <a:lstStyle>
            <a:lvl1pPr>
              <a:defRPr/>
            </a:lvl1pPr>
          </a:lstStyle>
          <a:p>
            <a:pPr>
              <a:defRPr/>
            </a:pPr>
            <a:endParaRPr lang="en-NZ"/>
          </a:p>
        </p:txBody>
      </p:sp>
      <p:sp>
        <p:nvSpPr>
          <p:cNvPr id="4" name="Rectangle 156"/>
          <p:cNvSpPr>
            <a:spLocks noGrp="1" noChangeArrowheads="1"/>
          </p:cNvSpPr>
          <p:nvPr>
            <p:ph type="sldNum" sz="quarter" idx="12"/>
          </p:nvPr>
        </p:nvSpPr>
        <p:spPr>
          <a:ln/>
        </p:spPr>
        <p:txBody>
          <a:bodyPr/>
          <a:lstStyle>
            <a:lvl1pPr>
              <a:defRPr/>
            </a:lvl1pPr>
          </a:lstStyle>
          <a:p>
            <a:pPr>
              <a:defRPr/>
            </a:pPr>
            <a:fld id="{054A35BD-B40F-4568-84A2-F4F18C721B93}" type="slidenum">
              <a:rPr lang="en-NZ"/>
              <a:pPr>
                <a:defRPr/>
              </a:pPr>
              <a:t>‹#›</a:t>
            </a:fld>
            <a:endParaRPr lang="en-NZ"/>
          </a:p>
        </p:txBody>
      </p:sp>
    </p:spTree>
    <p:extLst>
      <p:ext uri="{BB962C8B-B14F-4D97-AF65-F5344CB8AC3E}">
        <p14:creationId xmlns:p14="http://schemas.microsoft.com/office/powerpoint/2010/main" val="59850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2143B3F-843E-4344-8C4D-02AB18644ADB}" type="slidenum">
              <a:rPr lang="en-NZ"/>
              <a:pPr>
                <a:defRPr/>
              </a:pPr>
              <a:t>‹#›</a:t>
            </a:fld>
            <a:endParaRPr lang="en-NZ"/>
          </a:p>
        </p:txBody>
      </p:sp>
    </p:spTree>
    <p:extLst>
      <p:ext uri="{BB962C8B-B14F-4D97-AF65-F5344CB8AC3E}">
        <p14:creationId xmlns:p14="http://schemas.microsoft.com/office/powerpoint/2010/main" val="397456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NZ"/>
          </a:p>
        </p:txBody>
      </p:sp>
      <p:sp>
        <p:nvSpPr>
          <p:cNvPr id="6" name="Rectangle 155"/>
          <p:cNvSpPr>
            <a:spLocks noGrp="1" noChangeArrowheads="1"/>
          </p:cNvSpPr>
          <p:nvPr>
            <p:ph type="ftr" sz="quarter" idx="11"/>
          </p:nvPr>
        </p:nvSpPr>
        <p:spPr>
          <a:ln/>
        </p:spPr>
        <p:txBody>
          <a:bodyPr/>
          <a:lstStyle>
            <a:lvl1pPr>
              <a:defRPr/>
            </a:lvl1pPr>
          </a:lstStyle>
          <a:p>
            <a:pPr>
              <a:defRPr/>
            </a:pPr>
            <a:endParaRPr lang="en-NZ"/>
          </a:p>
        </p:txBody>
      </p:sp>
      <p:sp>
        <p:nvSpPr>
          <p:cNvPr id="7" name="Rectangle 156"/>
          <p:cNvSpPr>
            <a:spLocks noGrp="1" noChangeArrowheads="1"/>
          </p:cNvSpPr>
          <p:nvPr>
            <p:ph type="sldNum" sz="quarter" idx="12"/>
          </p:nvPr>
        </p:nvSpPr>
        <p:spPr>
          <a:ln/>
        </p:spPr>
        <p:txBody>
          <a:bodyPr/>
          <a:lstStyle>
            <a:lvl1pPr>
              <a:defRPr/>
            </a:lvl1pPr>
          </a:lstStyle>
          <a:p>
            <a:pPr>
              <a:defRPr/>
            </a:pPr>
            <a:fld id="{1AAE324D-8EA4-4069-A942-EE45EC49C8D3}" type="slidenum">
              <a:rPr lang="en-NZ"/>
              <a:pPr>
                <a:defRPr/>
              </a:pPr>
              <a:t>‹#›</a:t>
            </a:fld>
            <a:endParaRPr lang="en-NZ"/>
          </a:p>
        </p:txBody>
      </p:sp>
    </p:spTree>
    <p:extLst>
      <p:ext uri="{BB962C8B-B14F-4D97-AF65-F5344CB8AC3E}">
        <p14:creationId xmlns:p14="http://schemas.microsoft.com/office/powerpoint/2010/main" val="3610108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NZ"/>
          </a:p>
        </p:txBody>
      </p:sp>
      <p:sp>
        <p:nvSpPr>
          <p:cNvPr id="6" name="Rectangle 155"/>
          <p:cNvSpPr>
            <a:spLocks noGrp="1" noChangeArrowheads="1"/>
          </p:cNvSpPr>
          <p:nvPr>
            <p:ph type="ftr" sz="quarter" idx="11"/>
          </p:nvPr>
        </p:nvSpPr>
        <p:spPr>
          <a:ln/>
        </p:spPr>
        <p:txBody>
          <a:bodyPr/>
          <a:lstStyle>
            <a:lvl1pPr>
              <a:defRPr/>
            </a:lvl1pPr>
          </a:lstStyle>
          <a:p>
            <a:pPr>
              <a:defRPr/>
            </a:pPr>
            <a:endParaRPr lang="en-NZ"/>
          </a:p>
        </p:txBody>
      </p:sp>
      <p:sp>
        <p:nvSpPr>
          <p:cNvPr id="7" name="Rectangle 156"/>
          <p:cNvSpPr>
            <a:spLocks noGrp="1" noChangeArrowheads="1"/>
          </p:cNvSpPr>
          <p:nvPr>
            <p:ph type="sldNum" sz="quarter" idx="12"/>
          </p:nvPr>
        </p:nvSpPr>
        <p:spPr>
          <a:ln/>
        </p:spPr>
        <p:txBody>
          <a:bodyPr/>
          <a:lstStyle>
            <a:lvl1pPr>
              <a:defRPr/>
            </a:lvl1pPr>
          </a:lstStyle>
          <a:p>
            <a:pPr>
              <a:defRPr/>
            </a:pPr>
            <a:fld id="{3630A97F-A152-4BF2-ACBA-7B5F5BE27EE8}" type="slidenum">
              <a:rPr lang="en-NZ"/>
              <a:pPr>
                <a:defRPr/>
              </a:pPr>
              <a:t>‹#›</a:t>
            </a:fld>
            <a:endParaRPr lang="en-NZ"/>
          </a:p>
        </p:txBody>
      </p:sp>
    </p:spTree>
    <p:extLst>
      <p:ext uri="{BB962C8B-B14F-4D97-AF65-F5344CB8AC3E}">
        <p14:creationId xmlns:p14="http://schemas.microsoft.com/office/powerpoint/2010/main" val="273424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54"/>
          <p:cNvSpPr>
            <a:spLocks noGrp="1" noChangeArrowheads="1"/>
          </p:cNvSpPr>
          <p:nvPr>
            <p:ph type="dt" sz="half" idx="10"/>
          </p:nvPr>
        </p:nvSpPr>
        <p:spPr>
          <a:ln/>
        </p:spPr>
        <p:txBody>
          <a:bodyPr/>
          <a:lstStyle>
            <a:lvl1pPr>
              <a:defRPr/>
            </a:lvl1pPr>
          </a:lstStyle>
          <a:p>
            <a:pPr>
              <a:defRPr/>
            </a:pPr>
            <a:endParaRPr lang="en-NZ"/>
          </a:p>
        </p:txBody>
      </p:sp>
      <p:sp>
        <p:nvSpPr>
          <p:cNvPr id="5" name="Rectangle 155"/>
          <p:cNvSpPr>
            <a:spLocks noGrp="1" noChangeArrowheads="1"/>
          </p:cNvSpPr>
          <p:nvPr>
            <p:ph type="ftr" sz="quarter" idx="11"/>
          </p:nvPr>
        </p:nvSpPr>
        <p:spPr>
          <a:ln/>
        </p:spPr>
        <p:txBody>
          <a:bodyPr/>
          <a:lstStyle>
            <a:lvl1pPr>
              <a:defRPr/>
            </a:lvl1pPr>
          </a:lstStyle>
          <a:p>
            <a:pPr>
              <a:defRPr/>
            </a:pPr>
            <a:endParaRPr lang="en-NZ"/>
          </a:p>
        </p:txBody>
      </p:sp>
      <p:sp>
        <p:nvSpPr>
          <p:cNvPr id="6" name="Rectangle 156"/>
          <p:cNvSpPr>
            <a:spLocks noGrp="1" noChangeArrowheads="1"/>
          </p:cNvSpPr>
          <p:nvPr>
            <p:ph type="sldNum" sz="quarter" idx="12"/>
          </p:nvPr>
        </p:nvSpPr>
        <p:spPr>
          <a:ln/>
        </p:spPr>
        <p:txBody>
          <a:bodyPr/>
          <a:lstStyle>
            <a:lvl1pPr>
              <a:defRPr/>
            </a:lvl1pPr>
          </a:lstStyle>
          <a:p>
            <a:pPr>
              <a:defRPr/>
            </a:pPr>
            <a:fld id="{41881EFD-922D-4BDE-BA69-7D4EA7685F2E}" type="slidenum">
              <a:rPr lang="en-NZ"/>
              <a:pPr>
                <a:defRPr/>
              </a:pPr>
              <a:t>‹#›</a:t>
            </a:fld>
            <a:endParaRPr lang="en-NZ"/>
          </a:p>
        </p:txBody>
      </p:sp>
    </p:spTree>
    <p:extLst>
      <p:ext uri="{BB962C8B-B14F-4D97-AF65-F5344CB8AC3E}">
        <p14:creationId xmlns:p14="http://schemas.microsoft.com/office/powerpoint/2010/main" val="4263885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54"/>
          <p:cNvSpPr>
            <a:spLocks noGrp="1" noChangeArrowheads="1"/>
          </p:cNvSpPr>
          <p:nvPr>
            <p:ph type="dt" sz="half" idx="10"/>
          </p:nvPr>
        </p:nvSpPr>
        <p:spPr>
          <a:ln/>
        </p:spPr>
        <p:txBody>
          <a:bodyPr/>
          <a:lstStyle>
            <a:lvl1pPr>
              <a:defRPr/>
            </a:lvl1pPr>
          </a:lstStyle>
          <a:p>
            <a:pPr>
              <a:defRPr/>
            </a:pPr>
            <a:endParaRPr lang="en-NZ"/>
          </a:p>
        </p:txBody>
      </p:sp>
      <p:sp>
        <p:nvSpPr>
          <p:cNvPr id="5" name="Rectangle 155"/>
          <p:cNvSpPr>
            <a:spLocks noGrp="1" noChangeArrowheads="1"/>
          </p:cNvSpPr>
          <p:nvPr>
            <p:ph type="ftr" sz="quarter" idx="11"/>
          </p:nvPr>
        </p:nvSpPr>
        <p:spPr>
          <a:ln/>
        </p:spPr>
        <p:txBody>
          <a:bodyPr/>
          <a:lstStyle>
            <a:lvl1pPr>
              <a:defRPr/>
            </a:lvl1pPr>
          </a:lstStyle>
          <a:p>
            <a:pPr>
              <a:defRPr/>
            </a:pPr>
            <a:endParaRPr lang="en-NZ"/>
          </a:p>
        </p:txBody>
      </p:sp>
      <p:sp>
        <p:nvSpPr>
          <p:cNvPr id="6" name="Rectangle 156"/>
          <p:cNvSpPr>
            <a:spLocks noGrp="1" noChangeArrowheads="1"/>
          </p:cNvSpPr>
          <p:nvPr>
            <p:ph type="sldNum" sz="quarter" idx="12"/>
          </p:nvPr>
        </p:nvSpPr>
        <p:spPr>
          <a:ln/>
        </p:spPr>
        <p:txBody>
          <a:bodyPr/>
          <a:lstStyle>
            <a:lvl1pPr>
              <a:defRPr/>
            </a:lvl1pPr>
          </a:lstStyle>
          <a:p>
            <a:pPr>
              <a:defRPr/>
            </a:pPr>
            <a:fld id="{8CB88B3E-9D52-415F-9943-4552B3ADE87B}" type="slidenum">
              <a:rPr lang="en-NZ"/>
              <a:pPr>
                <a:defRPr/>
              </a:pPr>
              <a:t>‹#›</a:t>
            </a:fld>
            <a:endParaRPr lang="en-NZ"/>
          </a:p>
        </p:txBody>
      </p:sp>
    </p:spTree>
    <p:extLst>
      <p:ext uri="{BB962C8B-B14F-4D97-AF65-F5344CB8AC3E}">
        <p14:creationId xmlns:p14="http://schemas.microsoft.com/office/powerpoint/2010/main" val="17573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7BB39774-5C04-41F3-9A78-0FE6A54448D5}" type="slidenum">
              <a:rPr lang="en-NZ"/>
              <a:pPr>
                <a:defRPr/>
              </a:pPr>
              <a:t>‹#›</a:t>
            </a:fld>
            <a:endParaRPr lang="en-NZ"/>
          </a:p>
        </p:txBody>
      </p:sp>
    </p:spTree>
    <p:extLst>
      <p:ext uri="{BB962C8B-B14F-4D97-AF65-F5344CB8AC3E}">
        <p14:creationId xmlns:p14="http://schemas.microsoft.com/office/powerpoint/2010/main" val="401022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C10531C7-7366-4577-85C9-908E288D7206}" type="slidenum">
              <a:rPr lang="en-NZ"/>
              <a:pPr>
                <a:defRPr/>
              </a:pPr>
              <a:t>‹#›</a:t>
            </a:fld>
            <a:endParaRPr lang="en-NZ"/>
          </a:p>
        </p:txBody>
      </p:sp>
    </p:spTree>
    <p:extLst>
      <p:ext uri="{BB962C8B-B14F-4D97-AF65-F5344CB8AC3E}">
        <p14:creationId xmlns:p14="http://schemas.microsoft.com/office/powerpoint/2010/main" val="181132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9CA892CC-FDAA-4D73-B051-F0EA689358E8}" type="slidenum">
              <a:rPr lang="en-NZ"/>
              <a:pPr>
                <a:defRPr/>
              </a:pPr>
              <a:t>‹#›</a:t>
            </a:fld>
            <a:endParaRPr lang="en-NZ"/>
          </a:p>
        </p:txBody>
      </p:sp>
    </p:spTree>
    <p:extLst>
      <p:ext uri="{BB962C8B-B14F-4D97-AF65-F5344CB8AC3E}">
        <p14:creationId xmlns:p14="http://schemas.microsoft.com/office/powerpoint/2010/main" val="31543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F9DDE82A-1785-402B-9C78-7DEBAAD503F0}" type="slidenum">
              <a:rPr lang="en-NZ"/>
              <a:pPr>
                <a:defRPr/>
              </a:pPr>
              <a:t>‹#›</a:t>
            </a:fld>
            <a:endParaRPr lang="en-NZ"/>
          </a:p>
        </p:txBody>
      </p:sp>
    </p:spTree>
    <p:extLst>
      <p:ext uri="{BB962C8B-B14F-4D97-AF65-F5344CB8AC3E}">
        <p14:creationId xmlns:p14="http://schemas.microsoft.com/office/powerpoint/2010/main" val="375162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777EEB74-0BD3-457C-8D54-734FC343BB4A}" type="slidenum">
              <a:rPr lang="en-NZ"/>
              <a:pPr>
                <a:defRPr/>
              </a:pPr>
              <a:t>‹#›</a:t>
            </a:fld>
            <a:endParaRPr lang="en-NZ"/>
          </a:p>
        </p:txBody>
      </p:sp>
    </p:spTree>
    <p:extLst>
      <p:ext uri="{BB962C8B-B14F-4D97-AF65-F5344CB8AC3E}">
        <p14:creationId xmlns:p14="http://schemas.microsoft.com/office/powerpoint/2010/main" val="74010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233DEC85-D7EE-4E75-B753-5D4A6185F580}" type="slidenum">
              <a:rPr lang="en-NZ"/>
              <a:pPr>
                <a:defRPr/>
              </a:pPr>
              <a:t>‹#›</a:t>
            </a:fld>
            <a:endParaRPr lang="en-NZ"/>
          </a:p>
        </p:txBody>
      </p:sp>
    </p:spTree>
    <p:extLst>
      <p:ext uri="{BB962C8B-B14F-4D97-AF65-F5344CB8AC3E}">
        <p14:creationId xmlns:p14="http://schemas.microsoft.com/office/powerpoint/2010/main" val="19244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2"/>
            </a:gs>
            <a:gs pos="30000">
              <a:srgbClr val="66008F"/>
            </a:gs>
            <a:gs pos="64999">
              <a:srgbClr val="BA0066"/>
            </a:gs>
            <a:gs pos="89999">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875FCAF-4534-4EAF-9FF4-3B2B5D4E17E9}"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447800" y="274638"/>
            <a:ext cx="7313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60419" name="Rectangle 3"/>
          <p:cNvSpPr>
            <a:spLocks noGrp="1" noChangeArrowheads="1"/>
          </p:cNvSpPr>
          <p:nvPr>
            <p:ph type="body" idx="1"/>
          </p:nvPr>
        </p:nvSpPr>
        <p:spPr bwMode="auto">
          <a:xfrm>
            <a:off x="1447800" y="1600200"/>
            <a:ext cx="73136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60420" name="Rectangle 4"/>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NZ"/>
          </a:p>
        </p:txBody>
      </p:sp>
      <p:sp>
        <p:nvSpPr>
          <p:cNvPr id="60421" name="Rectangle 5"/>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lvl1pPr>
          </a:lstStyle>
          <a:p>
            <a:pPr>
              <a:defRPr/>
            </a:pPr>
            <a:endParaRPr lang="en-NZ"/>
          </a:p>
        </p:txBody>
      </p:sp>
      <p:sp>
        <p:nvSpPr>
          <p:cNvPr id="60422" name="Rectangle 6"/>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55854E3E-5637-4E23-A3EC-5B61088F2342}"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2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0418"/>
                                        </p:tgtEl>
                                        <p:attrNameLst>
                                          <p:attrName>style.visibility</p:attrName>
                                        </p:attrNameLst>
                                      </p:cBhvr>
                                      <p:to>
                                        <p:strVal val="visible"/>
                                      </p:to>
                                    </p:set>
                                    <p:animEffect transition="in" filter="fade">
                                      <p:cBhvr>
                                        <p:cTn id="7" dur="1000">
                                          <p:stCondLst>
                                            <p:cond delay="0"/>
                                          </p:stCondLst>
                                        </p:cTn>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500">
                                          <p:stCondLst>
                                            <p:cond delay="0"/>
                                          </p:stCondLst>
                                        </p:cTn>
                                        <p:tgtEl>
                                          <p:spTgt spid="60419">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60419">
                                            <p:txEl>
                                              <p:pRg st="1" end="1"/>
                                            </p:txEl>
                                          </p:spTgt>
                                        </p:tgtEl>
                                        <p:attrNameLst>
                                          <p:attrName>style.visibility</p:attrName>
                                        </p:attrNameLst>
                                      </p:cBhvr>
                                      <p:to>
                                        <p:strVal val="visible"/>
                                      </p:to>
                                    </p:set>
                                    <p:animEffect transition="in" filter="fade">
                                      <p:cBhvr>
                                        <p:cTn id="15" dur="500">
                                          <p:stCondLst>
                                            <p:cond delay="0"/>
                                          </p:stCondLst>
                                        </p:cTn>
                                        <p:tgtEl>
                                          <p:spTgt spid="60419">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60419">
                                            <p:txEl>
                                              <p:pRg st="2" end="2"/>
                                            </p:txEl>
                                          </p:spTgt>
                                        </p:tgtEl>
                                        <p:attrNameLst>
                                          <p:attrName>style.visibility</p:attrName>
                                        </p:attrNameLst>
                                      </p:cBhvr>
                                      <p:to>
                                        <p:strVal val="visible"/>
                                      </p:to>
                                    </p:set>
                                    <p:animEffect transition="in" filter="fade">
                                      <p:cBhvr>
                                        <p:cTn id="18" dur="500">
                                          <p:stCondLst>
                                            <p:cond delay="0"/>
                                          </p:stCondLst>
                                        </p:cTn>
                                        <p:tgtEl>
                                          <p:spTgt spid="60419">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60419">
                                            <p:txEl>
                                              <p:pRg st="3" end="3"/>
                                            </p:txEl>
                                          </p:spTgt>
                                        </p:tgtEl>
                                        <p:attrNameLst>
                                          <p:attrName>style.visibility</p:attrName>
                                        </p:attrNameLst>
                                      </p:cBhvr>
                                      <p:to>
                                        <p:strVal val="visible"/>
                                      </p:to>
                                    </p:set>
                                    <p:animEffect transition="in" filter="fade">
                                      <p:cBhvr>
                                        <p:cTn id="21" dur="500">
                                          <p:stCondLst>
                                            <p:cond delay="0"/>
                                          </p:stCondLst>
                                        </p:cTn>
                                        <p:tgtEl>
                                          <p:spTgt spid="60419">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60419">
                                            <p:txEl>
                                              <p:pRg st="4" end="4"/>
                                            </p:txEl>
                                          </p:spTgt>
                                        </p:tgtEl>
                                        <p:attrNameLst>
                                          <p:attrName>style.visibility</p:attrName>
                                        </p:attrNameLst>
                                      </p:cBhvr>
                                      <p:to>
                                        <p:strVal val="visible"/>
                                      </p:to>
                                    </p:set>
                                    <p:animEffect transition="in" filter="fade">
                                      <p:cBhvr>
                                        <p:cTn id="24" dur="500">
                                          <p:stCondLst>
                                            <p:cond delay="0"/>
                                          </p:stCondLst>
                                        </p:cTn>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60419"/>
                        </p:tgtEl>
                        <p:attrNameLst>
                          <p:attrName>style.visibility</p:attrName>
                        </p:attrNameLst>
                      </p:cBhvr>
                      <p:to>
                        <p:strVal val="visible"/>
                      </p:to>
                    </p:set>
                    <p:animEffect transition="in" filter="fade">
                      <p:cBhvr>
                        <p:cTn dur="500">
                          <p:stCondLst>
                            <p:cond delay="0"/>
                          </p:stCondLst>
                        </p:cTn>
                        <p:tgtEl>
                          <p:spTgt spid="60419"/>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60419"/>
                        </p:tgtEl>
                        <p:attrNameLst>
                          <p:attrName>style.visibility</p:attrName>
                        </p:attrNameLst>
                      </p:cBhvr>
                      <p:to>
                        <p:strVal val="visible"/>
                      </p:to>
                    </p:set>
                    <p:animEffect transition="in" filter="fade">
                      <p:cBhvr>
                        <p:cTn dur="500">
                          <p:stCondLst>
                            <p:cond delay="0"/>
                          </p:stCondLst>
                        </p:cTn>
                        <p:tgtEl>
                          <p:spTgt spid="60419"/>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60419"/>
                        </p:tgtEl>
                        <p:attrNameLst>
                          <p:attrName>style.visibility</p:attrName>
                        </p:attrNameLst>
                      </p:cBhvr>
                      <p:to>
                        <p:strVal val="visible"/>
                      </p:to>
                    </p:set>
                    <p:animEffect transition="in" filter="fade">
                      <p:cBhvr>
                        <p:cTn dur="500">
                          <p:stCondLst>
                            <p:cond delay="0"/>
                          </p:stCondLst>
                        </p:cTn>
                        <p:tgtEl>
                          <p:spTgt spid="60419"/>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60419"/>
                        </p:tgtEl>
                        <p:attrNameLst>
                          <p:attrName>style.visibility</p:attrName>
                        </p:attrNameLst>
                      </p:cBhvr>
                      <p:to>
                        <p:strVal val="visible"/>
                      </p:to>
                    </p:set>
                    <p:animEffect transition="in" filter="fade">
                      <p:cBhvr>
                        <p:cTn dur="500">
                          <p:stCondLst>
                            <p:cond delay="0"/>
                          </p:stCondLst>
                        </p:cTn>
                        <p:tgtEl>
                          <p:spTgt spid="60419"/>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60419"/>
                        </p:tgtEl>
                        <p:attrNameLst>
                          <p:attrName>style.visibility</p:attrName>
                        </p:attrNameLst>
                      </p:cBhvr>
                      <p:to>
                        <p:strVal val="visible"/>
                      </p:to>
                    </p:set>
                    <p:animEffect transition="in" filter="fade">
                      <p:cBhvr>
                        <p:cTn dur="500">
                          <p:stCondLst>
                            <p:cond delay="0"/>
                          </p:stCondLst>
                        </p:cTn>
                        <p:tgtEl>
                          <p:spTgt spid="60419"/>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422400"/>
            <a:ext cx="9147175" cy="5435600"/>
            <a:chOff x="0" y="896"/>
            <a:chExt cx="5762" cy="3424"/>
          </a:xfrm>
        </p:grpSpPr>
        <p:grpSp>
          <p:nvGrpSpPr>
            <p:cNvPr id="3080" name="Group 3"/>
            <p:cNvGrpSpPr>
              <a:grpSpLocks/>
            </p:cNvGrpSpPr>
            <p:nvPr userDrawn="1"/>
          </p:nvGrpSpPr>
          <p:grpSpPr bwMode="auto">
            <a:xfrm>
              <a:off x="20" y="896"/>
              <a:ext cx="5742" cy="3424"/>
              <a:chOff x="20" y="896"/>
              <a:chExt cx="5742" cy="3424"/>
            </a:xfrm>
          </p:grpSpPr>
          <p:sp>
            <p:nvSpPr>
              <p:cNvPr id="3217"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18"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19"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0"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1"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2"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3"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4"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5"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6"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7"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8"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29"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grpSp>
          <p:nvGrpSpPr>
            <p:cNvPr id="3081" name="Group 17"/>
            <p:cNvGrpSpPr>
              <a:grpSpLocks/>
            </p:cNvGrpSpPr>
            <p:nvPr userDrawn="1"/>
          </p:nvGrpSpPr>
          <p:grpSpPr bwMode="auto">
            <a:xfrm>
              <a:off x="0" y="2291"/>
              <a:ext cx="1385" cy="1702"/>
              <a:chOff x="0" y="2291"/>
              <a:chExt cx="1385" cy="1702"/>
            </a:xfrm>
          </p:grpSpPr>
          <p:sp>
            <p:nvSpPr>
              <p:cNvPr id="308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14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214"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568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NZ"/>
              </a:p>
            </p:txBody>
          </p:sp>
          <p:sp>
            <p:nvSpPr>
              <p:cNvPr id="656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NZ"/>
              </a:p>
            </p:txBody>
          </p:sp>
        </p:grpSp>
      </p:grpSp>
      <p:sp>
        <p:nvSpPr>
          <p:cNvPr id="6568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6569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NZ"/>
          </a:p>
        </p:txBody>
      </p:sp>
      <p:sp>
        <p:nvSpPr>
          <p:cNvPr id="6569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NZ"/>
          </a:p>
        </p:txBody>
      </p:sp>
      <p:sp>
        <p:nvSpPr>
          <p:cNvPr id="6569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a:defRPr/>
            </a:pPr>
            <a:fld id="{036DD4D5-7531-4254-966B-146031B910DE}" type="slidenum">
              <a:rPr lang="en-NZ"/>
              <a:pPr>
                <a:defRPr/>
              </a:pPr>
              <a:t>‹#›</a:t>
            </a:fld>
            <a:endParaRPr lang="en-NZ"/>
          </a:p>
        </p:txBody>
      </p:sp>
      <p:sp>
        <p:nvSpPr>
          <p:cNvPr id="6569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Tree>
  </p:cSld>
  <p:clrMap bg1="dk2" tx1="lt1" bg2="dk1" tx2="lt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5689"/>
                                        </p:tgtEl>
                                        <p:attrNameLst>
                                          <p:attrName>style.visibility</p:attrName>
                                        </p:attrNameLst>
                                      </p:cBhvr>
                                      <p:to>
                                        <p:strVal val="visible"/>
                                      </p:to>
                                    </p:set>
                                    <p:animEffect transition="in" filter="fade">
                                      <p:cBhvr>
                                        <p:cTn id="7" dur="1000">
                                          <p:stCondLst>
                                            <p:cond delay="0"/>
                                          </p:stCondLst>
                                        </p:cTn>
                                        <p:tgtEl>
                                          <p:spTgt spid="65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5693">
                                            <p:txEl>
                                              <p:pRg st="0" end="0"/>
                                            </p:txEl>
                                          </p:spTgt>
                                        </p:tgtEl>
                                        <p:attrNameLst>
                                          <p:attrName>style.visibility</p:attrName>
                                        </p:attrNameLst>
                                      </p:cBhvr>
                                      <p:to>
                                        <p:strVal val="visible"/>
                                      </p:to>
                                    </p:set>
                                    <p:animEffect transition="in" filter="fade">
                                      <p:cBhvr>
                                        <p:cTn id="12" dur="500">
                                          <p:stCondLst>
                                            <p:cond delay="0"/>
                                          </p:stCondLst>
                                        </p:cTn>
                                        <p:tgtEl>
                                          <p:spTgt spid="6569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65693">
                                            <p:txEl>
                                              <p:pRg st="1" end="1"/>
                                            </p:txEl>
                                          </p:spTgt>
                                        </p:tgtEl>
                                        <p:attrNameLst>
                                          <p:attrName>style.visibility</p:attrName>
                                        </p:attrNameLst>
                                      </p:cBhvr>
                                      <p:to>
                                        <p:strVal val="visible"/>
                                      </p:to>
                                    </p:set>
                                    <p:animEffect transition="in" filter="fade">
                                      <p:cBhvr>
                                        <p:cTn id="15" dur="500">
                                          <p:stCondLst>
                                            <p:cond delay="0"/>
                                          </p:stCondLst>
                                        </p:cTn>
                                        <p:tgtEl>
                                          <p:spTgt spid="6569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65693">
                                            <p:txEl>
                                              <p:pRg st="2" end="2"/>
                                            </p:txEl>
                                          </p:spTgt>
                                        </p:tgtEl>
                                        <p:attrNameLst>
                                          <p:attrName>style.visibility</p:attrName>
                                        </p:attrNameLst>
                                      </p:cBhvr>
                                      <p:to>
                                        <p:strVal val="visible"/>
                                      </p:to>
                                    </p:set>
                                    <p:animEffect transition="in" filter="fade">
                                      <p:cBhvr>
                                        <p:cTn id="18" dur="500">
                                          <p:stCondLst>
                                            <p:cond delay="0"/>
                                          </p:stCondLst>
                                        </p:cTn>
                                        <p:tgtEl>
                                          <p:spTgt spid="6569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65693">
                                            <p:txEl>
                                              <p:pRg st="3" end="3"/>
                                            </p:txEl>
                                          </p:spTgt>
                                        </p:tgtEl>
                                        <p:attrNameLst>
                                          <p:attrName>style.visibility</p:attrName>
                                        </p:attrNameLst>
                                      </p:cBhvr>
                                      <p:to>
                                        <p:strVal val="visible"/>
                                      </p:to>
                                    </p:set>
                                    <p:animEffect transition="in" filter="fade">
                                      <p:cBhvr>
                                        <p:cTn id="21" dur="500">
                                          <p:stCondLst>
                                            <p:cond delay="0"/>
                                          </p:stCondLst>
                                        </p:cTn>
                                        <p:tgtEl>
                                          <p:spTgt spid="6569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65693">
                                            <p:txEl>
                                              <p:pRg st="4" end="4"/>
                                            </p:txEl>
                                          </p:spTgt>
                                        </p:tgtEl>
                                        <p:attrNameLst>
                                          <p:attrName>style.visibility</p:attrName>
                                        </p:attrNameLst>
                                      </p:cBhvr>
                                      <p:to>
                                        <p:strVal val="visible"/>
                                      </p:to>
                                    </p:set>
                                    <p:animEffect transition="in" filter="fade">
                                      <p:cBhvr>
                                        <p:cTn id="24" dur="500">
                                          <p:stCondLst>
                                            <p:cond delay="0"/>
                                          </p:stCondLst>
                                        </p:cTn>
                                        <p:tgtEl>
                                          <p:spTgt spid="656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89" grpId="0"/>
      <p:bldP spid="65693"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65693"/>
                        </p:tgtEl>
                        <p:attrNameLst>
                          <p:attrName>style.visibility</p:attrName>
                        </p:attrNameLst>
                      </p:cBhvr>
                      <p:to>
                        <p:strVal val="visible"/>
                      </p:to>
                    </p:set>
                    <p:animEffect transition="in" filter="fade">
                      <p:cBhvr>
                        <p:cTn dur="500">
                          <p:stCondLst>
                            <p:cond delay="0"/>
                          </p:stCondLst>
                        </p:cTn>
                        <p:tgtEl>
                          <p:spTgt spid="65693"/>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65693"/>
                        </p:tgtEl>
                        <p:attrNameLst>
                          <p:attrName>style.visibility</p:attrName>
                        </p:attrNameLst>
                      </p:cBhvr>
                      <p:to>
                        <p:strVal val="visible"/>
                      </p:to>
                    </p:set>
                    <p:animEffect transition="in" filter="fade">
                      <p:cBhvr>
                        <p:cTn dur="500">
                          <p:stCondLst>
                            <p:cond delay="0"/>
                          </p:stCondLst>
                        </p:cTn>
                        <p:tgtEl>
                          <p:spTgt spid="65693"/>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65693"/>
                        </p:tgtEl>
                        <p:attrNameLst>
                          <p:attrName>style.visibility</p:attrName>
                        </p:attrNameLst>
                      </p:cBhvr>
                      <p:to>
                        <p:strVal val="visible"/>
                      </p:to>
                    </p:set>
                    <p:animEffect transition="in" filter="fade">
                      <p:cBhvr>
                        <p:cTn dur="500">
                          <p:stCondLst>
                            <p:cond delay="0"/>
                          </p:stCondLst>
                        </p:cTn>
                        <p:tgtEl>
                          <p:spTgt spid="65693"/>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65693"/>
                        </p:tgtEl>
                        <p:attrNameLst>
                          <p:attrName>style.visibility</p:attrName>
                        </p:attrNameLst>
                      </p:cBhvr>
                      <p:to>
                        <p:strVal val="visible"/>
                      </p:to>
                    </p:set>
                    <p:animEffect transition="in" filter="fade">
                      <p:cBhvr>
                        <p:cTn dur="500">
                          <p:stCondLst>
                            <p:cond delay="0"/>
                          </p:stCondLst>
                        </p:cTn>
                        <p:tgtEl>
                          <p:spTgt spid="65693"/>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65693"/>
                        </p:tgtEl>
                        <p:attrNameLst>
                          <p:attrName>style.visibility</p:attrName>
                        </p:attrNameLst>
                      </p:cBhvr>
                      <p:to>
                        <p:strVal val="visible"/>
                      </p:to>
                    </p:set>
                    <p:animEffect transition="in" filter="fade">
                      <p:cBhvr>
                        <p:cTn dur="500">
                          <p:stCondLst>
                            <p:cond delay="0"/>
                          </p:stCondLst>
                        </p:cTn>
                        <p:tgtEl>
                          <p:spTgt spid="65693"/>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4.xml"/><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amazingbeauty.org/a-1-fortunecity/Animations/1-animal/elephant-ear-266x234.gif"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23850" y="1052513"/>
            <a:ext cx="8540750" cy="1976437"/>
          </a:xfrm>
        </p:spPr>
        <p:txBody>
          <a:bodyPr/>
          <a:lstStyle/>
          <a:p>
            <a:pPr eaLnBrk="1" hangingPunct="1">
              <a:defRPr/>
            </a:pPr>
            <a:r>
              <a:rPr lang="en-NZ" sz="5400" smtClean="0"/>
              <a:t>Navigation</a:t>
            </a:r>
          </a:p>
        </p:txBody>
      </p:sp>
      <p:sp>
        <p:nvSpPr>
          <p:cNvPr id="51204" name="Rectangle 4"/>
          <p:cNvSpPr>
            <a:spLocks noGrp="1" noRot="1" noChangeArrowheads="1"/>
          </p:cNvSpPr>
          <p:nvPr>
            <p:ph type="body" idx="1"/>
          </p:nvPr>
        </p:nvSpPr>
        <p:spPr>
          <a:xfrm>
            <a:off x="301625" y="3213100"/>
            <a:ext cx="8540750" cy="2886075"/>
          </a:xfrm>
        </p:spPr>
        <p:txBody>
          <a:bodyPr/>
          <a:lstStyle/>
          <a:p>
            <a:pPr eaLnBrk="1" hangingPunct="1">
              <a:defRPr/>
            </a:pPr>
            <a:r>
              <a:rPr lang="en-NZ" dirty="0" smtClean="0"/>
              <a:t>Three types of orientation are used by animals in navigation</a:t>
            </a:r>
          </a:p>
          <a:p>
            <a:pPr lvl="1" eaLnBrk="1" hangingPunct="1">
              <a:defRPr/>
            </a:pPr>
            <a:r>
              <a:rPr lang="en-NZ" dirty="0" smtClean="0"/>
              <a:t>Piloting (landmarks)</a:t>
            </a:r>
          </a:p>
          <a:p>
            <a:pPr lvl="1" eaLnBrk="1" hangingPunct="1">
              <a:defRPr/>
            </a:pPr>
            <a:r>
              <a:rPr lang="en-NZ" dirty="0" smtClean="0"/>
              <a:t>Compass orientation</a:t>
            </a:r>
          </a:p>
          <a:p>
            <a:pPr lvl="1" eaLnBrk="1" hangingPunct="1">
              <a:defRPr/>
            </a:pPr>
            <a:r>
              <a:rPr lang="en-NZ" dirty="0" smtClean="0"/>
              <a:t>True navigation</a:t>
            </a:r>
          </a:p>
        </p:txBody>
      </p:sp>
      <p:sp>
        <p:nvSpPr>
          <p:cNvPr id="6" name="Action Button: Forward or Next 5">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02"/>
                                        </p:tgtEl>
                                        <p:attrNameLst>
                                          <p:attrName>style.visibility</p:attrName>
                                        </p:attrNameLst>
                                      </p:cBhvr>
                                      <p:to>
                                        <p:strVal val="visible"/>
                                      </p:to>
                                    </p:set>
                                    <p:animEffect transition="in" filter="fade">
                                      <p:cBhvr>
                                        <p:cTn id="7" dur="1000">
                                          <p:stCondLst>
                                            <p:cond delay="0"/>
                                          </p:stCondLst>
                                        </p:cTn>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04">
                                            <p:txEl>
                                              <p:pRg st="0" end="0"/>
                                            </p:txEl>
                                          </p:spTgt>
                                        </p:tgtEl>
                                        <p:attrNameLst>
                                          <p:attrName>style.visibility</p:attrName>
                                        </p:attrNameLst>
                                      </p:cBhvr>
                                      <p:to>
                                        <p:strVal val="visible"/>
                                      </p:to>
                                    </p:set>
                                    <p:animEffect transition="in" filter="fade">
                                      <p:cBhvr>
                                        <p:cTn id="12" dur="500">
                                          <p:stCondLst>
                                            <p:cond delay="0"/>
                                          </p:stCondLst>
                                        </p:cTn>
                                        <p:tgtEl>
                                          <p:spTgt spid="51204">
                                            <p:txEl>
                                              <p:pRg st="0" end="0"/>
                                            </p:txEl>
                                          </p:spTgt>
                                        </p:tgtEl>
                                      </p:cBhvr>
                                    </p:animEffect>
                                  </p:childTnLst>
                                </p:cTn>
                              </p:par>
                            </p:childTnLst>
                          </p:cTn>
                        </p:par>
                        <p:par>
                          <p:cTn id="13" fill="hold" nodeType="afterGroup">
                            <p:stCondLst>
                              <p:cond delay="3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51204">
                                            <p:txEl>
                                              <p:pRg st="1" end="1"/>
                                            </p:txEl>
                                          </p:spTgt>
                                        </p:tgtEl>
                                        <p:attrNameLst>
                                          <p:attrName>style.visibility</p:attrName>
                                        </p:attrNameLst>
                                      </p:cBhvr>
                                      <p:to>
                                        <p:strVal val="visible"/>
                                      </p:to>
                                    </p:set>
                                    <p:animEffect transition="in" filter="fade">
                                      <p:cBhvr>
                                        <p:cTn id="16" dur="500">
                                          <p:stCondLst>
                                            <p:cond delay="0"/>
                                          </p:stCondLst>
                                        </p:cTn>
                                        <p:tgtEl>
                                          <p:spTgt spid="51204">
                                            <p:txEl>
                                              <p:pRg st="1" end="1"/>
                                            </p:txEl>
                                          </p:spTgt>
                                        </p:tgtEl>
                                      </p:cBhvr>
                                    </p:animEffect>
                                  </p:childTnLst>
                                </p:cTn>
                              </p:par>
                            </p:childTnLst>
                          </p:cTn>
                        </p:par>
                        <p:par>
                          <p:cTn id="17" fill="hold" nodeType="afterGroup">
                            <p:stCondLst>
                              <p:cond delay="44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1204">
                                            <p:txEl>
                                              <p:pRg st="2" end="2"/>
                                            </p:txEl>
                                          </p:spTgt>
                                        </p:tgtEl>
                                        <p:attrNameLst>
                                          <p:attrName>style.visibility</p:attrName>
                                        </p:attrNameLst>
                                      </p:cBhvr>
                                      <p:to>
                                        <p:strVal val="visible"/>
                                      </p:to>
                                    </p:set>
                                    <p:animEffect transition="in" filter="fade">
                                      <p:cBhvr>
                                        <p:cTn id="20" dur="500">
                                          <p:stCondLst>
                                            <p:cond delay="0"/>
                                          </p:stCondLst>
                                        </p:cTn>
                                        <p:tgtEl>
                                          <p:spTgt spid="51204">
                                            <p:txEl>
                                              <p:pRg st="2" end="2"/>
                                            </p:txEl>
                                          </p:spTgt>
                                        </p:tgtEl>
                                      </p:cBhvr>
                                    </p:animEffect>
                                  </p:childTnLst>
                                </p:cTn>
                              </p:par>
                            </p:childTnLst>
                          </p:cTn>
                        </p:par>
                        <p:par>
                          <p:cTn id="21" fill="hold" nodeType="afterGroup">
                            <p:stCondLst>
                              <p:cond delay="57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51204">
                                            <p:txEl>
                                              <p:pRg st="3" end="3"/>
                                            </p:txEl>
                                          </p:spTgt>
                                        </p:tgtEl>
                                        <p:attrNameLst>
                                          <p:attrName>style.visibility</p:attrName>
                                        </p:attrNameLst>
                                      </p:cBhvr>
                                      <p:to>
                                        <p:strVal val="visible"/>
                                      </p:to>
                                    </p:set>
                                    <p:animEffect transition="in" filter="fade">
                                      <p:cBhvr>
                                        <p:cTn id="24" dur="500">
                                          <p:stCondLst>
                                            <p:cond delay="0"/>
                                          </p:stCondLst>
                                        </p:cTn>
                                        <p:tgtEl>
                                          <p:spTgt spid="51204">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4"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8" name="Picture 4" descr="Ka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74750"/>
            <a:ext cx="5976938"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Rot="1" noChangeArrowheads="1"/>
          </p:cNvSpPr>
          <p:nvPr>
            <p:ph type="title"/>
          </p:nvPr>
        </p:nvSpPr>
        <p:spPr/>
        <p:txBody>
          <a:bodyPr/>
          <a:lstStyle/>
          <a:p>
            <a:pPr eaLnBrk="1" hangingPunct="1">
              <a:defRPr/>
            </a:pPr>
            <a:r>
              <a:rPr lang="en-NZ" smtClean="0"/>
              <a:t>Karl von Frisch</a:t>
            </a:r>
          </a:p>
        </p:txBody>
      </p:sp>
      <p:sp>
        <p:nvSpPr>
          <p:cNvPr id="11267" name="Rectangle 3"/>
          <p:cNvSpPr>
            <a:spLocks noGrp="1" noRot="1" noChangeArrowheads="1"/>
          </p:cNvSpPr>
          <p:nvPr>
            <p:ph type="body" idx="1"/>
          </p:nvPr>
        </p:nvSpPr>
        <p:spPr>
          <a:xfrm>
            <a:off x="301625" y="1196975"/>
            <a:ext cx="8540750" cy="4902200"/>
          </a:xfrm>
        </p:spPr>
        <p:txBody>
          <a:bodyPr/>
          <a:lstStyle/>
          <a:p>
            <a:pPr eaLnBrk="1" hangingPunct="1">
              <a:defRPr/>
            </a:pPr>
            <a:r>
              <a:rPr lang="en-NZ" smtClean="0"/>
              <a:t>Karl von Frisch worked out how bees communicate.</a:t>
            </a:r>
          </a:p>
          <a:p>
            <a:pPr eaLnBrk="1" hangingPunct="1">
              <a:defRPr/>
            </a:pPr>
            <a:r>
              <a:rPr lang="en-NZ" smtClean="0"/>
              <a:t>A returning bee “dances” on a vertical comb. </a:t>
            </a:r>
          </a:p>
          <a:p>
            <a:pPr eaLnBrk="1" hangingPunct="1">
              <a:defRPr/>
            </a:pPr>
            <a:r>
              <a:rPr lang="en-NZ" smtClean="0"/>
              <a:t>If food is near it does a “round dance”. </a:t>
            </a:r>
          </a:p>
          <a:p>
            <a:pPr eaLnBrk="1" hangingPunct="1">
              <a:defRPr/>
            </a:pPr>
            <a:endParaRPr lang="en-NZ" smtClean="0"/>
          </a:p>
        </p:txBody>
      </p:sp>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1000">
                                          <p:stCondLst>
                                            <p:cond delay="0"/>
                                          </p:stCondLst>
                                        </p:cTn>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11268"/>
                                        </p:tgtEl>
                                      </p:cBhvr>
                                    </p:animEffect>
                                    <p:set>
                                      <p:cBhvr>
                                        <p:cTn id="17" dur="1" fill="hold">
                                          <p:stCondLst>
                                            <p:cond delay="1999"/>
                                          </p:stCondLst>
                                        </p:cTn>
                                        <p:tgtEl>
                                          <p:spTgt spid="11268"/>
                                        </p:tgtEl>
                                        <p:attrNameLst>
                                          <p:attrName>style.visibility</p:attrName>
                                        </p:attrNameLst>
                                      </p:cBhvr>
                                      <p:to>
                                        <p:strVal val="hidden"/>
                                      </p:to>
                                    </p:set>
                                  </p:childTnLst>
                                </p:cTn>
                              </p:par>
                            </p:childTnLst>
                          </p:cTn>
                        </p:par>
                        <p:par>
                          <p:cTn id="18" fill="hold" nodeType="afterGroup">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1267">
                                            <p:txEl>
                                              <p:pRg st="0" end="0"/>
                                            </p:txEl>
                                          </p:spTgt>
                                        </p:tgtEl>
                                        <p:attrNameLst>
                                          <p:attrName>style.visibility</p:attrName>
                                        </p:attrNameLst>
                                      </p:cBhvr>
                                      <p:to>
                                        <p:strVal val="visible"/>
                                      </p:to>
                                    </p:set>
                                    <p:animEffect transition="in" filter="fade">
                                      <p:cBhvr>
                                        <p:cTn id="21" dur="500">
                                          <p:stCondLst>
                                            <p:cond delay="0"/>
                                          </p:stCondLst>
                                        </p:cTn>
                                        <p:tgtEl>
                                          <p:spTgt spid="11267">
                                            <p:txEl>
                                              <p:pRg st="0" end="0"/>
                                            </p:txEl>
                                          </p:spTgt>
                                        </p:tgtEl>
                                      </p:cBhvr>
                                    </p:animEffect>
                                  </p:childTnLst>
                                </p:cTn>
                              </p:par>
                            </p:childTnLst>
                          </p:cTn>
                        </p:par>
                        <p:par>
                          <p:cTn id="22" fill="hold" nodeType="afterGroup">
                            <p:stCondLst>
                              <p:cond delay="45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1267">
                                            <p:txEl>
                                              <p:pRg st="1" end="1"/>
                                            </p:txEl>
                                          </p:spTgt>
                                        </p:tgtEl>
                                        <p:attrNameLst>
                                          <p:attrName>style.visibility</p:attrName>
                                        </p:attrNameLst>
                                      </p:cBhvr>
                                      <p:to>
                                        <p:strVal val="visible"/>
                                      </p:to>
                                    </p:set>
                                    <p:animEffect transition="in" filter="fade">
                                      <p:cBhvr>
                                        <p:cTn id="25" dur="500">
                                          <p:stCondLst>
                                            <p:cond delay="0"/>
                                          </p:stCondLst>
                                        </p:cTn>
                                        <p:tgtEl>
                                          <p:spTgt spid="11267">
                                            <p:txEl>
                                              <p:pRg st="1" end="1"/>
                                            </p:txEl>
                                          </p:spTgt>
                                        </p:tgtEl>
                                      </p:cBhvr>
                                    </p:animEffect>
                                  </p:childTnLst>
                                </p:cTn>
                              </p:par>
                            </p:childTnLst>
                          </p:cTn>
                        </p:par>
                        <p:par>
                          <p:cTn id="26" fill="hold" nodeType="afterGroup">
                            <p:stCondLst>
                              <p:cond delay="68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11267">
                                            <p:txEl>
                                              <p:pRg st="2" end="2"/>
                                            </p:txEl>
                                          </p:spTgt>
                                        </p:tgtEl>
                                        <p:attrNameLst>
                                          <p:attrName>style.visibility</p:attrName>
                                        </p:attrNameLst>
                                      </p:cBhvr>
                                      <p:to>
                                        <p:strVal val="visible"/>
                                      </p:to>
                                    </p:set>
                                    <p:animEffect transition="in" filter="fade">
                                      <p:cBhvr>
                                        <p:cTn id="29" dur="500">
                                          <p:stCondLst>
                                            <p:cond delay="0"/>
                                          </p:stCondLst>
                                        </p:cTn>
                                        <p:tgtEl>
                                          <p:spTgt spid="1126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NZ" smtClean="0"/>
              <a:t>Round dance</a:t>
            </a:r>
          </a:p>
        </p:txBody>
      </p:sp>
      <p:sp>
        <p:nvSpPr>
          <p:cNvPr id="79875" name="Rectangle 3"/>
          <p:cNvSpPr>
            <a:spLocks noGrp="1" noRot="1" noChangeArrowheads="1"/>
          </p:cNvSpPr>
          <p:nvPr>
            <p:ph type="body" idx="1"/>
          </p:nvPr>
        </p:nvSpPr>
        <p:spPr>
          <a:xfrm>
            <a:off x="301625" y="1600200"/>
            <a:ext cx="6142038" cy="4924425"/>
          </a:xfrm>
        </p:spPr>
        <p:txBody>
          <a:bodyPr/>
          <a:lstStyle/>
          <a:p>
            <a:pPr eaLnBrk="1" hangingPunct="1">
              <a:lnSpc>
                <a:spcPct val="90000"/>
              </a:lnSpc>
              <a:defRPr/>
            </a:pPr>
            <a:r>
              <a:rPr lang="en-NZ" sz="2800" smtClean="0"/>
              <a:t>This is used when the source of food (nectar or pollen) is less than 100 metres away. Food is passed from the dancing bee to those watching and following, giving information about it’s taste and smell. The round dance does not appear to tell the bees in which direction to go to the food source just that the food "is close to the hive and tastes and smells like this". </a:t>
            </a:r>
          </a:p>
        </p:txBody>
      </p:sp>
      <p:pic>
        <p:nvPicPr>
          <p:cNvPr id="79877" name="Picture 5" descr="bee_dance_roun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4923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9874"/>
                                        </p:tgtEl>
                                        <p:attrNameLst>
                                          <p:attrName>style.visibility</p:attrName>
                                        </p:attrNameLst>
                                      </p:cBhvr>
                                      <p:to>
                                        <p:strVal val="visible"/>
                                      </p:to>
                                    </p:set>
                                    <p:animEffect transition="in" filter="fade">
                                      <p:cBhvr>
                                        <p:cTn id="7" dur="1000">
                                          <p:stCondLst>
                                            <p:cond delay="0"/>
                                          </p:stCondLst>
                                        </p:cTn>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77"/>
                                        </p:tgtEl>
                                        <p:attrNameLst>
                                          <p:attrName>style.visibility</p:attrName>
                                        </p:attrNameLst>
                                      </p:cBhvr>
                                      <p:to>
                                        <p:strVal val="visible"/>
                                      </p:to>
                                    </p:set>
                                    <p:animEffect transition="in" filter="fade">
                                      <p:cBhvr>
                                        <p:cTn id="12" dur="2000"/>
                                        <p:tgtEl>
                                          <p:spTgt spid="79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9875">
                                            <p:txEl>
                                              <p:pRg st="0" end="0"/>
                                            </p:txEl>
                                          </p:spTgt>
                                        </p:tgtEl>
                                        <p:attrNameLst>
                                          <p:attrName>style.visibility</p:attrName>
                                        </p:attrNameLst>
                                      </p:cBhvr>
                                      <p:to>
                                        <p:strVal val="visible"/>
                                      </p:to>
                                    </p:set>
                                    <p:animEffect transition="in" filter="fade">
                                      <p:cBhvr>
                                        <p:cTn id="17" dur="500">
                                          <p:stCondLst>
                                            <p:cond delay="0"/>
                                          </p:stCondLst>
                                        </p:cTn>
                                        <p:tgtEl>
                                          <p:spTgt spid="798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NZ" smtClean="0"/>
              <a:t>The Waggle dance</a:t>
            </a:r>
          </a:p>
        </p:txBody>
      </p:sp>
      <p:sp>
        <p:nvSpPr>
          <p:cNvPr id="80899" name="Rectangle 3"/>
          <p:cNvSpPr>
            <a:spLocks noGrp="1" noRot="1" noChangeArrowheads="1"/>
          </p:cNvSpPr>
          <p:nvPr>
            <p:ph type="body" idx="1"/>
          </p:nvPr>
        </p:nvSpPr>
        <p:spPr>
          <a:xfrm>
            <a:off x="301625" y="2133600"/>
            <a:ext cx="8540750" cy="4464050"/>
          </a:xfrm>
        </p:spPr>
        <p:txBody>
          <a:bodyPr/>
          <a:lstStyle/>
          <a:p>
            <a:pPr eaLnBrk="1" hangingPunct="1">
              <a:lnSpc>
                <a:spcPct val="90000"/>
              </a:lnSpc>
              <a:defRPr/>
            </a:pPr>
            <a:r>
              <a:rPr lang="en-NZ" sz="2400" smtClean="0"/>
              <a:t>For food supplies more than 100 metres away the waggle dance is used. The bee uses gravity (vertically upwards) as the position of the sun and if, say the food is 30</a:t>
            </a:r>
            <a:r>
              <a:rPr lang="en-NZ" sz="2400" smtClean="0">
                <a:cs typeface="Tahoma" charset="0"/>
              </a:rPr>
              <a:t>°</a:t>
            </a:r>
            <a:r>
              <a:rPr lang="en-NZ" sz="2400" smtClean="0"/>
              <a:t> to the left of the sun then the bee will dance 30</a:t>
            </a:r>
            <a:r>
              <a:rPr lang="en-NZ" sz="2400" smtClean="0">
                <a:cs typeface="Tahoma" charset="0"/>
              </a:rPr>
              <a:t>°</a:t>
            </a:r>
            <a:r>
              <a:rPr lang="en-NZ" sz="2400" smtClean="0"/>
              <a:t> to the left of the vertical on the frame. </a:t>
            </a:r>
          </a:p>
          <a:p>
            <a:pPr eaLnBrk="1" hangingPunct="1">
              <a:lnSpc>
                <a:spcPct val="90000"/>
              </a:lnSpc>
              <a:defRPr/>
            </a:pPr>
            <a:r>
              <a:rPr lang="en-NZ" sz="2400" smtClean="0"/>
              <a:t>Whilst the bee is indicating direction she waggles her body from side to side to indicate distance to the food source. The more waggles the closer the food source is to the hive. </a:t>
            </a:r>
          </a:p>
          <a:p>
            <a:pPr eaLnBrk="1" hangingPunct="1">
              <a:lnSpc>
                <a:spcPct val="90000"/>
              </a:lnSpc>
              <a:defRPr/>
            </a:pPr>
            <a:r>
              <a:rPr lang="en-NZ" sz="2400" smtClean="0"/>
              <a:t>The waggle dance gives both direction and distance to the food source and by tasting the food the bee knows what to look for</a:t>
            </a:r>
          </a:p>
        </p:txBody>
      </p:sp>
      <p:pic>
        <p:nvPicPr>
          <p:cNvPr id="80901" name="Picture 5" descr="bee_dance_wagg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603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0898"/>
                                        </p:tgtEl>
                                        <p:attrNameLst>
                                          <p:attrName>style.visibility</p:attrName>
                                        </p:attrNameLst>
                                      </p:cBhvr>
                                      <p:to>
                                        <p:strVal val="visible"/>
                                      </p:to>
                                    </p:set>
                                    <p:animEffect transition="in" filter="fade">
                                      <p:cBhvr>
                                        <p:cTn id="7" dur="1000">
                                          <p:stCondLst>
                                            <p:cond delay="0"/>
                                          </p:stCondLst>
                                        </p:cTn>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fade">
                                      <p:cBhvr>
                                        <p:cTn id="12" dur="2000"/>
                                        <p:tgtEl>
                                          <p:spTgt spid="8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0899">
                                            <p:txEl>
                                              <p:pRg st="0" end="0"/>
                                            </p:txEl>
                                          </p:spTgt>
                                        </p:tgtEl>
                                        <p:attrNameLst>
                                          <p:attrName>style.visibility</p:attrName>
                                        </p:attrNameLst>
                                      </p:cBhvr>
                                      <p:to>
                                        <p:strVal val="visible"/>
                                      </p:to>
                                    </p:set>
                                    <p:animEffect transition="in" filter="fade">
                                      <p:cBhvr>
                                        <p:cTn id="17" dur="500">
                                          <p:stCondLst>
                                            <p:cond delay="0"/>
                                          </p:stCondLst>
                                        </p:cTn>
                                        <p:tgtEl>
                                          <p:spTgt spid="808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0899">
                                            <p:txEl>
                                              <p:pRg st="1" end="1"/>
                                            </p:txEl>
                                          </p:spTgt>
                                        </p:tgtEl>
                                        <p:attrNameLst>
                                          <p:attrName>style.visibility</p:attrName>
                                        </p:attrNameLst>
                                      </p:cBhvr>
                                      <p:to>
                                        <p:strVal val="visible"/>
                                      </p:to>
                                    </p:set>
                                    <p:animEffect transition="in" filter="fade">
                                      <p:cBhvr>
                                        <p:cTn id="22" dur="500">
                                          <p:stCondLst>
                                            <p:cond delay="0"/>
                                          </p:stCondLst>
                                        </p:cTn>
                                        <p:tgtEl>
                                          <p:spTgt spid="808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0899">
                                            <p:txEl>
                                              <p:pRg st="2" end="2"/>
                                            </p:txEl>
                                          </p:spTgt>
                                        </p:tgtEl>
                                        <p:attrNameLst>
                                          <p:attrName>style.visibility</p:attrName>
                                        </p:attrNameLst>
                                      </p:cBhvr>
                                      <p:to>
                                        <p:strVal val="visible"/>
                                      </p:to>
                                    </p:set>
                                    <p:animEffect transition="in" filter="fade">
                                      <p:cBhvr>
                                        <p:cTn id="27" dur="500">
                                          <p:stCondLst>
                                            <p:cond delay="0"/>
                                          </p:stCondLst>
                                        </p:cTn>
                                        <p:tgtEl>
                                          <p:spTgt spid="808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81925" name="Rectangle 5"/>
          <p:cNvSpPr>
            <a:spLocks noGrp="1" noRot="1" noChangeArrowheads="1"/>
          </p:cNvSpPr>
          <p:nvPr>
            <p:ph type="body" idx="1"/>
          </p:nvPr>
        </p:nvSpPr>
        <p:spPr>
          <a:xfrm>
            <a:off x="0" y="260350"/>
            <a:ext cx="8748713" cy="647700"/>
          </a:xfrm>
        </p:spPr>
        <p:txBody>
          <a:bodyPr/>
          <a:lstStyle/>
          <a:p>
            <a:pPr eaLnBrk="1" hangingPunct="1">
              <a:buFont typeface="Arial" charset="0"/>
              <a:buNone/>
              <a:defRPr/>
            </a:pPr>
            <a:r>
              <a:rPr lang="en-NZ" smtClean="0">
                <a:effectLst>
                  <a:outerShdw blurRad="38100" dist="38100" dir="2700000" algn="tl">
                    <a:srgbClr val="C0C0C0"/>
                  </a:outerShdw>
                </a:effectLst>
              </a:rPr>
              <a:t>	Food in direction of sun </a:t>
            </a:r>
          </a:p>
        </p:txBody>
      </p:sp>
      <p:grpSp>
        <p:nvGrpSpPr>
          <p:cNvPr id="81929" name="Group 9"/>
          <p:cNvGrpSpPr>
            <a:grpSpLocks/>
          </p:cNvGrpSpPr>
          <p:nvPr/>
        </p:nvGrpSpPr>
        <p:grpSpPr bwMode="auto">
          <a:xfrm>
            <a:off x="1835150" y="836613"/>
            <a:ext cx="5832475" cy="5791200"/>
            <a:chOff x="1156" y="527"/>
            <a:chExt cx="3674" cy="3648"/>
          </a:xfrm>
        </p:grpSpPr>
        <p:pic>
          <p:nvPicPr>
            <p:cNvPr id="184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 y="527"/>
              <a:ext cx="3674"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8"/>
            <p:cNvSpPr>
              <a:spLocks noChangeArrowheads="1"/>
            </p:cNvSpPr>
            <p:nvPr/>
          </p:nvSpPr>
          <p:spPr bwMode="auto">
            <a:xfrm>
              <a:off x="1610" y="2795"/>
              <a:ext cx="1134" cy="13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357563"/>
            <a:ext cx="28971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fade">
                                      <p:cBhvr>
                                        <p:cTn id="7" dur="500">
                                          <p:stCondLst>
                                            <p:cond delay="0"/>
                                          </p:stCondLst>
                                        </p:cTn>
                                        <p:tgtEl>
                                          <p:spTgt spid="81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29"/>
                                        </p:tgtEl>
                                        <p:attrNameLst>
                                          <p:attrName>style.visibility</p:attrName>
                                        </p:attrNameLst>
                                      </p:cBhvr>
                                      <p:to>
                                        <p:strVal val="visible"/>
                                      </p:to>
                                    </p:set>
                                    <p:animEffect transition="in" filter="fade">
                                      <p:cBhvr>
                                        <p:cTn id="12" dur="2000"/>
                                        <p:tgtEl>
                                          <p:spTgt spid="819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26"/>
                                        </p:tgtEl>
                                        <p:attrNameLst>
                                          <p:attrName>style.visibility</p:attrName>
                                        </p:attrNameLst>
                                      </p:cBhvr>
                                      <p:to>
                                        <p:strVal val="visible"/>
                                      </p:to>
                                    </p:set>
                                    <p:animEffect transition="in" filter="fade">
                                      <p:cBhvr>
                                        <p:cTn id="17" dur="2000"/>
                                        <p:tgtEl>
                                          <p:spTgt spid="81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grpSp>
        <p:nvGrpSpPr>
          <p:cNvPr id="82953" name="Group 9"/>
          <p:cNvGrpSpPr>
            <a:grpSpLocks/>
          </p:cNvGrpSpPr>
          <p:nvPr/>
        </p:nvGrpSpPr>
        <p:grpSpPr bwMode="auto">
          <a:xfrm>
            <a:off x="2051050" y="909638"/>
            <a:ext cx="5400675" cy="5832475"/>
            <a:chOff x="1292" y="573"/>
            <a:chExt cx="3402" cy="3674"/>
          </a:xfrm>
        </p:grpSpPr>
        <p:pic>
          <p:nvPicPr>
            <p:cNvPr id="194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 y="573"/>
              <a:ext cx="3272" cy="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1292" y="2705"/>
              <a:ext cx="1134" cy="13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49" name="Rectangle 5"/>
          <p:cNvSpPr>
            <a:spLocks noGrp="1" noRot="1" noChangeArrowheads="1"/>
          </p:cNvSpPr>
          <p:nvPr>
            <p:ph type="body" idx="1"/>
          </p:nvPr>
        </p:nvSpPr>
        <p:spPr>
          <a:xfrm>
            <a:off x="0" y="260350"/>
            <a:ext cx="8748713" cy="647700"/>
          </a:xfrm>
        </p:spPr>
        <p:txBody>
          <a:bodyPr/>
          <a:lstStyle/>
          <a:p>
            <a:pPr eaLnBrk="1" hangingPunct="1">
              <a:buFont typeface="Arial" charset="0"/>
              <a:buNone/>
              <a:defRPr/>
            </a:pPr>
            <a:r>
              <a:rPr lang="en-NZ" smtClean="0">
                <a:effectLst>
                  <a:outerShdw blurRad="38100" dist="38100" dir="2700000" algn="tl">
                    <a:srgbClr val="C0C0C0"/>
                  </a:outerShdw>
                </a:effectLst>
              </a:rPr>
              <a:t>	Food 60</a:t>
            </a:r>
            <a:r>
              <a:rPr lang="en-NZ" smtClean="0">
                <a:effectLst>
                  <a:outerShdw blurRad="38100" dist="38100" dir="2700000" algn="tl">
                    <a:srgbClr val="C0C0C0"/>
                  </a:outerShdw>
                </a:effectLst>
                <a:cs typeface="Tahoma" charset="0"/>
              </a:rPr>
              <a:t>° to left of sun</a:t>
            </a:r>
            <a:r>
              <a:rPr lang="en-NZ" smtClean="0">
                <a:effectLst>
                  <a:outerShdw blurRad="38100" dist="38100" dir="2700000" algn="tl">
                    <a:srgbClr val="C0C0C0"/>
                  </a:outerShdw>
                </a:effectLst>
              </a:rPr>
              <a:t> </a:t>
            </a:r>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716338"/>
            <a:ext cx="24511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fade">
                                      <p:cBhvr>
                                        <p:cTn id="7" dur="500">
                                          <p:stCondLst>
                                            <p:cond delay="0"/>
                                          </p:stCondLst>
                                        </p:cTn>
                                        <p:tgtEl>
                                          <p:spTgt spid="829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953"/>
                                        </p:tgtEl>
                                        <p:attrNameLst>
                                          <p:attrName>style.visibility</p:attrName>
                                        </p:attrNameLst>
                                      </p:cBhvr>
                                      <p:to>
                                        <p:strVal val="visible"/>
                                      </p:to>
                                    </p:set>
                                    <p:animEffect transition="in" filter="fade">
                                      <p:cBhvr>
                                        <p:cTn id="12" dur="2000"/>
                                        <p:tgtEl>
                                          <p:spTgt spid="82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fade">
                                      <p:cBhvr>
                                        <p:cTn id="17" dur="2000"/>
                                        <p:tgtEl>
                                          <p:spTgt spid="829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83972" name="Rectangle 4"/>
          <p:cNvSpPr>
            <a:spLocks noGrp="1" noRot="1" noChangeArrowheads="1"/>
          </p:cNvSpPr>
          <p:nvPr>
            <p:ph type="body" idx="1"/>
          </p:nvPr>
        </p:nvSpPr>
        <p:spPr>
          <a:xfrm>
            <a:off x="0" y="260350"/>
            <a:ext cx="8748713" cy="647700"/>
          </a:xfrm>
        </p:spPr>
        <p:txBody>
          <a:bodyPr/>
          <a:lstStyle/>
          <a:p>
            <a:pPr eaLnBrk="1" hangingPunct="1">
              <a:buFont typeface="Arial" charset="0"/>
              <a:buNone/>
              <a:defRPr/>
            </a:pPr>
            <a:r>
              <a:rPr lang="en-NZ" smtClean="0">
                <a:effectLst>
                  <a:outerShdw blurRad="38100" dist="38100" dir="2700000" algn="tl">
                    <a:srgbClr val="C0C0C0"/>
                  </a:outerShdw>
                </a:effectLst>
              </a:rPr>
              <a:t>	Food 120</a:t>
            </a:r>
            <a:r>
              <a:rPr lang="en-NZ" smtClean="0">
                <a:effectLst>
                  <a:outerShdw blurRad="38100" dist="38100" dir="2700000" algn="tl">
                    <a:srgbClr val="C0C0C0"/>
                  </a:outerShdw>
                </a:effectLst>
                <a:cs typeface="Tahoma" charset="0"/>
              </a:rPr>
              <a:t>° to right of sun</a:t>
            </a:r>
            <a:r>
              <a:rPr lang="en-NZ" smtClean="0">
                <a:effectLst>
                  <a:outerShdw blurRad="38100" dist="38100" dir="2700000" algn="tl">
                    <a:srgbClr val="C0C0C0"/>
                  </a:outerShdw>
                </a:effectLst>
              </a:rPr>
              <a:t> </a:t>
            </a:r>
          </a:p>
        </p:txBody>
      </p:sp>
      <p:grpSp>
        <p:nvGrpSpPr>
          <p:cNvPr id="83977" name="Group 9"/>
          <p:cNvGrpSpPr>
            <a:grpSpLocks/>
          </p:cNvGrpSpPr>
          <p:nvPr/>
        </p:nvGrpSpPr>
        <p:grpSpPr bwMode="auto">
          <a:xfrm>
            <a:off x="1835150" y="1196975"/>
            <a:ext cx="5410200" cy="5419725"/>
            <a:chOff x="1156" y="754"/>
            <a:chExt cx="3408" cy="3414"/>
          </a:xfrm>
        </p:grpSpPr>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 y="754"/>
              <a:ext cx="3408" cy="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p:cNvSpPr>
              <a:spLocks noChangeArrowheads="1"/>
            </p:cNvSpPr>
            <p:nvPr/>
          </p:nvSpPr>
          <p:spPr bwMode="auto">
            <a:xfrm>
              <a:off x="1610" y="2659"/>
              <a:ext cx="1134" cy="13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839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97200"/>
            <a:ext cx="2894012"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fade">
                                      <p:cBhvr>
                                        <p:cTn id="7" dur="2000"/>
                                        <p:tgtEl>
                                          <p:spTgt spid="8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3977"/>
                                        </p:tgtEl>
                                        <p:attrNameLst>
                                          <p:attrName>style.visibility</p:attrName>
                                        </p:attrNameLst>
                                      </p:cBhvr>
                                      <p:to>
                                        <p:strVal val="visible"/>
                                      </p:to>
                                    </p:set>
                                    <p:animEffect transition="in" filter="fade">
                                      <p:cBhvr>
                                        <p:cTn id="12" dur="2000"/>
                                        <p:tgtEl>
                                          <p:spTgt spid="839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fade">
                                      <p:cBhvr>
                                        <p:cTn id="17" dur="2000"/>
                                        <p:tgtEl>
                                          <p:spTgt spid="83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87049" name="Rectangle 9"/>
          <p:cNvSpPr>
            <a:spLocks noGrp="1" noRot="1" noChangeArrowheads="1"/>
          </p:cNvSpPr>
          <p:nvPr>
            <p:ph type="body" idx="1"/>
          </p:nvPr>
        </p:nvSpPr>
        <p:spPr>
          <a:xfrm>
            <a:off x="0" y="260350"/>
            <a:ext cx="8748713" cy="647700"/>
          </a:xfrm>
        </p:spPr>
        <p:txBody>
          <a:bodyPr/>
          <a:lstStyle/>
          <a:p>
            <a:pPr eaLnBrk="1" hangingPunct="1">
              <a:buFont typeface="Arial" charset="0"/>
              <a:buNone/>
              <a:defRPr/>
            </a:pPr>
            <a:r>
              <a:rPr lang="en-NZ" smtClean="0">
                <a:effectLst>
                  <a:outerShdw blurRad="38100" dist="38100" dir="2700000" algn="tl">
                    <a:srgbClr val="C0C0C0"/>
                  </a:outerShdw>
                </a:effectLst>
              </a:rPr>
              <a:t>	Food in opposite direction from sun </a:t>
            </a:r>
          </a:p>
        </p:txBody>
      </p:sp>
      <p:grpSp>
        <p:nvGrpSpPr>
          <p:cNvPr id="87051" name="Group 11"/>
          <p:cNvGrpSpPr>
            <a:grpSpLocks/>
          </p:cNvGrpSpPr>
          <p:nvPr/>
        </p:nvGrpSpPr>
        <p:grpSpPr bwMode="auto">
          <a:xfrm>
            <a:off x="1979613" y="993775"/>
            <a:ext cx="5035550" cy="5675313"/>
            <a:chOff x="1247" y="626"/>
            <a:chExt cx="3172" cy="3575"/>
          </a:xfrm>
        </p:grpSpPr>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626"/>
              <a:ext cx="3127" cy="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0"/>
            <p:cNvSpPr>
              <a:spLocks noChangeArrowheads="1"/>
            </p:cNvSpPr>
            <p:nvPr/>
          </p:nvSpPr>
          <p:spPr bwMode="auto">
            <a:xfrm>
              <a:off x="1247" y="2614"/>
              <a:ext cx="1134" cy="13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870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573463"/>
            <a:ext cx="26527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049">
                                            <p:txEl>
                                              <p:pRg st="0" end="0"/>
                                            </p:txEl>
                                          </p:spTgt>
                                        </p:tgtEl>
                                        <p:attrNameLst>
                                          <p:attrName>style.visibility</p:attrName>
                                        </p:attrNameLst>
                                      </p:cBhvr>
                                      <p:to>
                                        <p:strVal val="visible"/>
                                      </p:to>
                                    </p:set>
                                    <p:animEffect transition="in" filter="fade">
                                      <p:cBhvr>
                                        <p:cTn id="7" dur="500">
                                          <p:stCondLst>
                                            <p:cond delay="0"/>
                                          </p:stCondLst>
                                        </p:cTn>
                                        <p:tgtEl>
                                          <p:spTgt spid="870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51"/>
                                        </p:tgtEl>
                                        <p:attrNameLst>
                                          <p:attrName>style.visibility</p:attrName>
                                        </p:attrNameLst>
                                      </p:cBhvr>
                                      <p:to>
                                        <p:strVal val="visible"/>
                                      </p:to>
                                    </p:set>
                                    <p:animEffect transition="in" filter="fade">
                                      <p:cBhvr>
                                        <p:cTn id="12" dur="2000"/>
                                        <p:tgtEl>
                                          <p:spTgt spid="87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7"/>
                                        </p:tgtEl>
                                        <p:attrNameLst>
                                          <p:attrName>style.visibility</p:attrName>
                                        </p:attrNameLst>
                                      </p:cBhvr>
                                      <p:to>
                                        <p:strVal val="visible"/>
                                      </p:to>
                                    </p:set>
                                    <p:animEffect transition="in" filter="fade">
                                      <p:cBhvr>
                                        <p:cTn id="17" dur="2000"/>
                                        <p:tgtEl>
                                          <p:spTgt spid="870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endParaRPr lang="en-US" smtClean="0"/>
          </a:p>
        </p:txBody>
      </p:sp>
      <p:sp>
        <p:nvSpPr>
          <p:cNvPr id="17411" name="Rectangle 3"/>
          <p:cNvSpPr>
            <a:spLocks noGrp="1" noRot="1" noChangeArrowheads="1"/>
          </p:cNvSpPr>
          <p:nvPr>
            <p:ph type="body" idx="1"/>
          </p:nvPr>
        </p:nvSpPr>
        <p:spPr/>
        <p:txBody>
          <a:bodyPr/>
          <a:lstStyle/>
          <a:p>
            <a:pPr eaLnBrk="1" hangingPunct="1">
              <a:defRPr/>
            </a:pPr>
            <a:endParaRPr lang="en-US" smtClean="0"/>
          </a:p>
        </p:txBody>
      </p:sp>
      <p:pic>
        <p:nvPicPr>
          <p:cNvPr id="22532" name="Picture 4" descr="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35050"/>
            <a:ext cx="9217026"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endParaRPr lang="en-US" smtClean="0"/>
          </a:p>
        </p:txBody>
      </p:sp>
      <p:sp>
        <p:nvSpPr>
          <p:cNvPr id="12291" name="Rectangle 3"/>
          <p:cNvSpPr>
            <a:spLocks noGrp="1" noRot="1" noChangeArrowheads="1"/>
          </p:cNvSpPr>
          <p:nvPr>
            <p:ph type="body" idx="1"/>
          </p:nvPr>
        </p:nvSpPr>
        <p:spPr/>
        <p:txBody>
          <a:bodyPr/>
          <a:lstStyle/>
          <a:p>
            <a:pPr eaLnBrk="1" hangingPunct="1">
              <a:defRPr/>
            </a:pPr>
            <a:endParaRPr lang="en-US" smtClean="0"/>
          </a:p>
        </p:txBody>
      </p:sp>
      <p:pic>
        <p:nvPicPr>
          <p:cNvPr id="23556" name="Picture 4" descr="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endParaRPr lang="en-US" smtClean="0"/>
          </a:p>
        </p:txBody>
      </p:sp>
      <p:sp>
        <p:nvSpPr>
          <p:cNvPr id="13315" name="Rectangle 3"/>
          <p:cNvSpPr>
            <a:spLocks noGrp="1" noRot="1" noChangeArrowheads="1"/>
          </p:cNvSpPr>
          <p:nvPr>
            <p:ph type="body" idx="1"/>
          </p:nvPr>
        </p:nvSpPr>
        <p:spPr/>
        <p:txBody>
          <a:bodyPr/>
          <a:lstStyle/>
          <a:p>
            <a:pPr eaLnBrk="1" hangingPunct="1">
              <a:defRPr/>
            </a:pPr>
            <a:endParaRPr lang="en-US" smtClean="0"/>
          </a:p>
        </p:txBody>
      </p:sp>
      <p:pic>
        <p:nvPicPr>
          <p:cNvPr id="24580" name="Picture 4" descr="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123950"/>
            <a:ext cx="71056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NZ" sz="5400" smtClean="0"/>
              <a:t>Piloting</a:t>
            </a:r>
          </a:p>
        </p:txBody>
      </p:sp>
      <p:sp>
        <p:nvSpPr>
          <p:cNvPr id="67587" name="Rectangle 3"/>
          <p:cNvSpPr>
            <a:spLocks noGrp="1" noRot="1" noChangeArrowheads="1"/>
          </p:cNvSpPr>
          <p:nvPr>
            <p:ph type="body" idx="1"/>
          </p:nvPr>
        </p:nvSpPr>
        <p:spPr>
          <a:xfrm>
            <a:off x="301625" y="1196975"/>
            <a:ext cx="8540750" cy="4902200"/>
          </a:xfrm>
        </p:spPr>
        <p:txBody>
          <a:bodyPr/>
          <a:lstStyle/>
          <a:p>
            <a:pPr eaLnBrk="1" hangingPunct="1">
              <a:defRPr/>
            </a:pPr>
            <a:r>
              <a:rPr lang="en-NZ" smtClean="0"/>
              <a:t>Use of visual clues or landmarks</a:t>
            </a:r>
          </a:p>
          <a:p>
            <a:pPr lvl="1" eaLnBrk="1" hangingPunct="1">
              <a:defRPr/>
            </a:pPr>
            <a:r>
              <a:rPr lang="en-NZ" smtClean="0"/>
              <a:t>Useful over short distances</a:t>
            </a:r>
          </a:p>
        </p:txBody>
      </p:sp>
      <p:pic>
        <p:nvPicPr>
          <p:cNvPr id="67591" name="Picture 7" descr="Eiffel Tower 'most disappointing' tourist 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6475"/>
            <a:ext cx="17287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akl-sky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429000"/>
            <a:ext cx="22590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e74559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4005263"/>
            <a:ext cx="20780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3" descr="big_ben_8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636838"/>
            <a:ext cx="2236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Forward or Next 9">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7586"/>
                                        </p:tgtEl>
                                        <p:attrNameLst>
                                          <p:attrName>style.visibility</p:attrName>
                                        </p:attrNameLst>
                                      </p:cBhvr>
                                      <p:to>
                                        <p:strVal val="visible"/>
                                      </p:to>
                                    </p:set>
                                    <p:animEffect transition="in" filter="fade">
                                      <p:cBhvr>
                                        <p:cTn id="7" dur="1000">
                                          <p:stCondLst>
                                            <p:cond delay="0"/>
                                          </p:stCondLst>
                                        </p:cTn>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fade">
                                      <p:cBhvr>
                                        <p:cTn id="12" dur="500">
                                          <p:stCondLst>
                                            <p:cond delay="0"/>
                                          </p:stCondLst>
                                        </p:cTn>
                                        <p:tgtEl>
                                          <p:spTgt spid="67587">
                                            <p:txEl>
                                              <p:pRg st="0" end="0"/>
                                            </p:txEl>
                                          </p:spTgt>
                                        </p:tgtEl>
                                      </p:cBhvr>
                                    </p:animEffect>
                                  </p:childTnLst>
                                </p:cTn>
                              </p:par>
                            </p:childTnLst>
                          </p:cTn>
                        </p:par>
                        <p:par>
                          <p:cTn id="13" fill="hold" nodeType="afterGroup">
                            <p:stCondLst>
                              <p:cond delay="18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67587">
                                            <p:txEl>
                                              <p:pRg st="1" end="1"/>
                                            </p:txEl>
                                          </p:spTgt>
                                        </p:tgtEl>
                                        <p:attrNameLst>
                                          <p:attrName>style.visibility</p:attrName>
                                        </p:attrNameLst>
                                      </p:cBhvr>
                                      <p:to>
                                        <p:strVal val="visible"/>
                                      </p:to>
                                    </p:set>
                                    <p:animEffect transition="in" filter="fade">
                                      <p:cBhvr>
                                        <p:cTn id="16" dur="500">
                                          <p:stCondLst>
                                            <p:cond delay="0"/>
                                          </p:stCondLst>
                                        </p:cTn>
                                        <p:tgtEl>
                                          <p:spTgt spid="675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7591"/>
                                        </p:tgtEl>
                                        <p:attrNameLst>
                                          <p:attrName>style.visibility</p:attrName>
                                        </p:attrNameLst>
                                      </p:cBhvr>
                                      <p:to>
                                        <p:strVal val="visible"/>
                                      </p:to>
                                    </p:set>
                                    <p:animEffect transition="in" filter="fade">
                                      <p:cBhvr>
                                        <p:cTn id="21" dur="2000"/>
                                        <p:tgtEl>
                                          <p:spTgt spid="675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7597"/>
                                        </p:tgtEl>
                                        <p:attrNameLst>
                                          <p:attrName>style.visibility</p:attrName>
                                        </p:attrNameLst>
                                      </p:cBhvr>
                                      <p:to>
                                        <p:strVal val="visible"/>
                                      </p:to>
                                    </p:set>
                                    <p:animEffect transition="in" filter="fade">
                                      <p:cBhvr>
                                        <p:cTn id="26" dur="2000"/>
                                        <p:tgtEl>
                                          <p:spTgt spid="675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7593"/>
                                        </p:tgtEl>
                                        <p:attrNameLst>
                                          <p:attrName>style.visibility</p:attrName>
                                        </p:attrNameLst>
                                      </p:cBhvr>
                                      <p:to>
                                        <p:strVal val="visible"/>
                                      </p:to>
                                    </p:set>
                                    <p:animEffect transition="in" filter="fade">
                                      <p:cBhvr>
                                        <p:cTn id="31" dur="2000"/>
                                        <p:tgtEl>
                                          <p:spTgt spid="675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7595"/>
                                        </p:tgtEl>
                                        <p:attrNameLst>
                                          <p:attrName>style.visibility</p:attrName>
                                        </p:attrNameLst>
                                      </p:cBhvr>
                                      <p:to>
                                        <p:strVal val="visible"/>
                                      </p:to>
                                    </p:set>
                                    <p:animEffect transition="in" filter="fade">
                                      <p:cBhvr>
                                        <p:cTn id="36" dur="2000"/>
                                        <p:tgtEl>
                                          <p:spTgt spid="675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endParaRPr lang="en-US" smtClean="0"/>
          </a:p>
        </p:txBody>
      </p:sp>
      <p:sp>
        <p:nvSpPr>
          <p:cNvPr id="14339" name="Rectangle 3"/>
          <p:cNvSpPr>
            <a:spLocks noGrp="1" noRot="1" noChangeArrowheads="1"/>
          </p:cNvSpPr>
          <p:nvPr>
            <p:ph type="body" idx="1"/>
          </p:nvPr>
        </p:nvSpPr>
        <p:spPr/>
        <p:txBody>
          <a:bodyPr/>
          <a:lstStyle/>
          <a:p>
            <a:pPr eaLnBrk="1" hangingPunct="1">
              <a:defRPr/>
            </a:pPr>
            <a:endParaRPr lang="en-US" smtClean="0"/>
          </a:p>
        </p:txBody>
      </p:sp>
      <p:pic>
        <p:nvPicPr>
          <p:cNvPr id="25604" name="Picture 4"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1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endParaRPr lang="en-US" smtClean="0"/>
          </a:p>
        </p:txBody>
      </p:sp>
      <p:sp>
        <p:nvSpPr>
          <p:cNvPr id="15363" name="Rectangle 3"/>
          <p:cNvSpPr>
            <a:spLocks noGrp="1" noRot="1" noChangeArrowheads="1"/>
          </p:cNvSpPr>
          <p:nvPr>
            <p:ph type="body" idx="1"/>
          </p:nvPr>
        </p:nvSpPr>
        <p:spPr/>
        <p:txBody>
          <a:bodyPr/>
          <a:lstStyle/>
          <a:p>
            <a:pPr eaLnBrk="1" hangingPunct="1">
              <a:defRPr/>
            </a:pPr>
            <a:endParaRPr lang="en-US" smtClean="0"/>
          </a:p>
        </p:txBody>
      </p:sp>
      <p:pic>
        <p:nvPicPr>
          <p:cNvPr id="26628" name="Picture 4" descr="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44450"/>
            <a:ext cx="4556125"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endParaRPr lang="en-US" smtClean="0"/>
          </a:p>
        </p:txBody>
      </p:sp>
      <p:sp>
        <p:nvSpPr>
          <p:cNvPr id="16387" name="Rectangle 3"/>
          <p:cNvSpPr>
            <a:spLocks noGrp="1" noRot="1" noChangeArrowheads="1"/>
          </p:cNvSpPr>
          <p:nvPr>
            <p:ph type="body" idx="1"/>
          </p:nvPr>
        </p:nvSpPr>
        <p:spPr/>
        <p:txBody>
          <a:bodyPr/>
          <a:lstStyle/>
          <a:p>
            <a:pPr eaLnBrk="1" hangingPunct="1">
              <a:defRPr/>
            </a:pPr>
            <a:endParaRPr lang="en-US" smtClean="0"/>
          </a:p>
        </p:txBody>
      </p:sp>
      <p:pic>
        <p:nvPicPr>
          <p:cNvPr id="27652" name="Picture 4"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endParaRPr lang="en-US" smtClean="0"/>
          </a:p>
        </p:txBody>
      </p:sp>
      <p:sp>
        <p:nvSpPr>
          <p:cNvPr id="18435" name="Rectangle 3"/>
          <p:cNvSpPr>
            <a:spLocks noGrp="1" noRot="1" noChangeArrowheads="1"/>
          </p:cNvSpPr>
          <p:nvPr>
            <p:ph type="body" idx="1"/>
          </p:nvPr>
        </p:nvSpPr>
        <p:spPr/>
        <p:txBody>
          <a:bodyPr/>
          <a:lstStyle/>
          <a:p>
            <a:pPr eaLnBrk="1" hangingPunct="1">
              <a:defRPr/>
            </a:pPr>
            <a:endParaRPr lang="en-US" smtClean="0"/>
          </a:p>
        </p:txBody>
      </p:sp>
      <p:pic>
        <p:nvPicPr>
          <p:cNvPr id="28676" name="Picture 4" descr="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175"/>
            <a:ext cx="91440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NZ" smtClean="0"/>
              <a:t>Bird navigation</a:t>
            </a:r>
          </a:p>
        </p:txBody>
      </p:sp>
      <p:sp>
        <p:nvSpPr>
          <p:cNvPr id="88067" name="Rectangle 3"/>
          <p:cNvSpPr>
            <a:spLocks noGrp="1" noRot="1" noChangeArrowheads="1"/>
          </p:cNvSpPr>
          <p:nvPr>
            <p:ph type="body" idx="1"/>
          </p:nvPr>
        </p:nvSpPr>
        <p:spPr>
          <a:xfrm>
            <a:off x="301625" y="1600200"/>
            <a:ext cx="5278438" cy="4498975"/>
          </a:xfrm>
        </p:spPr>
        <p:txBody>
          <a:bodyPr/>
          <a:lstStyle/>
          <a:p>
            <a:pPr eaLnBrk="1" hangingPunct="1">
              <a:defRPr/>
            </a:pPr>
            <a:r>
              <a:rPr lang="en-NZ" smtClean="0"/>
              <a:t>Many migratory birds such as ducks and geese fly mainly in daytime and use a sun compass</a:t>
            </a:r>
          </a:p>
          <a:p>
            <a:pPr eaLnBrk="1" hangingPunct="1">
              <a:defRPr/>
            </a:pPr>
            <a:r>
              <a:rPr lang="en-NZ" smtClean="0"/>
              <a:t>Their biological clock allows them to compensate for the sun’s changing direction</a:t>
            </a:r>
          </a:p>
        </p:txBody>
      </p:sp>
      <p:pic>
        <p:nvPicPr>
          <p:cNvPr id="29700" name="Picture 7" descr="Greater White-fronted, Snow, and Canada Geese migrate in spectacular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341438"/>
            <a:ext cx="34480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NZ" smtClean="0"/>
              <a:t>Bird experiments</a:t>
            </a:r>
          </a:p>
        </p:txBody>
      </p:sp>
      <p:sp>
        <p:nvSpPr>
          <p:cNvPr id="89091" name="Rectangle 3"/>
          <p:cNvSpPr>
            <a:spLocks noGrp="1" noRot="1" noChangeArrowheads="1"/>
          </p:cNvSpPr>
          <p:nvPr>
            <p:ph type="body" idx="1"/>
          </p:nvPr>
        </p:nvSpPr>
        <p:spPr/>
        <p:txBody>
          <a:bodyPr/>
          <a:lstStyle/>
          <a:p>
            <a:pPr eaLnBrk="1" hangingPunct="1">
              <a:defRPr/>
            </a:pPr>
            <a:r>
              <a:rPr lang="en-NZ" smtClean="0"/>
              <a:t>Experiments have been done where a bird has had its internal clock retarded 6 hours by placing it in artificial light/dark cycles.</a:t>
            </a:r>
          </a:p>
          <a:p>
            <a:pPr eaLnBrk="1" hangingPunct="1">
              <a:defRPr/>
            </a:pPr>
            <a:endParaRPr lang="en-NZ" smtClean="0"/>
          </a:p>
          <a:p>
            <a:pPr eaLnBrk="1" hangingPunct="1">
              <a:defRPr/>
            </a:pPr>
            <a:r>
              <a:rPr lang="en-NZ" smtClean="0"/>
              <a:t>When released, these birds then fly at the wrong angle for the real time of day</a:t>
            </a:r>
            <a:endParaRPr lang="en-NZ" smtClean="0">
              <a:cs typeface="Tahoma" charset="0"/>
            </a:endParaRPr>
          </a:p>
        </p:txBody>
      </p:sp>
      <p:sp>
        <p:nvSpPr>
          <p:cNvPr id="6" name="Action Button: Forward or Next 5">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defRPr/>
            </a:pPr>
            <a:r>
              <a:rPr lang="en-NZ" smtClean="0"/>
              <a:t>Magnetic fields</a:t>
            </a:r>
          </a:p>
        </p:txBody>
      </p:sp>
      <p:sp>
        <p:nvSpPr>
          <p:cNvPr id="90115" name="Rectangle 3"/>
          <p:cNvSpPr>
            <a:spLocks noGrp="1" noRot="1" noChangeArrowheads="1"/>
          </p:cNvSpPr>
          <p:nvPr>
            <p:ph type="body" idx="1"/>
          </p:nvPr>
        </p:nvSpPr>
        <p:spPr>
          <a:xfrm>
            <a:off x="301625" y="1196975"/>
            <a:ext cx="8540750" cy="4902200"/>
          </a:xfrm>
        </p:spPr>
        <p:txBody>
          <a:bodyPr/>
          <a:lstStyle/>
          <a:p>
            <a:pPr eaLnBrk="1" hangingPunct="1">
              <a:defRPr/>
            </a:pPr>
            <a:r>
              <a:rPr lang="en-US" sz="2800" smtClean="0"/>
              <a:t>Many animals use the magnetic field lines of the Earth to navigate</a:t>
            </a:r>
          </a:p>
          <a:p>
            <a:pPr eaLnBrk="1" hangingPunct="1">
              <a:defRPr/>
            </a:pPr>
            <a:r>
              <a:rPr lang="en-US" sz="2800" smtClean="0"/>
              <a:t>Birds, whales, dolphins and even bacteria are known to have miniature magnetic compasses. </a:t>
            </a:r>
          </a:p>
          <a:p>
            <a:pPr eaLnBrk="1" hangingPunct="1">
              <a:defRPr/>
            </a:pPr>
            <a:r>
              <a:rPr lang="en-US" sz="2800" smtClean="0"/>
              <a:t>homing pigeons have a magnetic compass. </a:t>
            </a:r>
          </a:p>
          <a:p>
            <a:pPr lvl="1" eaLnBrk="1" hangingPunct="1">
              <a:defRPr/>
            </a:pPr>
            <a:r>
              <a:rPr lang="en-US" sz="2400" smtClean="0"/>
              <a:t>If a magnet that deflects the normal magnetic field is attached to the head of a homing pigeon, the birds can be made to fly off- course by the same degree of deflection. However, if it is a clear day the birds use their other navigational skills (such as sun compasses and visual landmarks), and most manage to get home. </a:t>
            </a:r>
            <a:endParaRPr lang="en-NZ" sz="2400" smtClean="0"/>
          </a:p>
        </p:txBody>
      </p:sp>
      <p:sp>
        <p:nvSpPr>
          <p:cNvPr id="6" name="Action Button: Forward or Next 5">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8438"/>
            <a:ext cx="6626225"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algn="l" eaLnBrk="1" hangingPunct="1">
              <a:defRPr/>
            </a:pPr>
            <a:r>
              <a:rPr lang="en-US" b="1" smtClean="0"/>
              <a:t>Star (stellar) navigation</a:t>
            </a:r>
            <a:endParaRPr lang="en-NZ" b="1" smtClean="0"/>
          </a:p>
        </p:txBody>
      </p:sp>
      <p:sp>
        <p:nvSpPr>
          <p:cNvPr id="92163" name="Rectangle 3"/>
          <p:cNvSpPr>
            <a:spLocks noGrp="1" noRot="1" noChangeArrowheads="1"/>
          </p:cNvSpPr>
          <p:nvPr>
            <p:ph type="body" idx="1"/>
          </p:nvPr>
        </p:nvSpPr>
        <p:spPr/>
        <p:txBody>
          <a:bodyPr/>
          <a:lstStyle/>
          <a:p>
            <a:pPr eaLnBrk="1" hangingPunct="1">
              <a:defRPr/>
            </a:pPr>
            <a:r>
              <a:rPr lang="en-US" smtClean="0"/>
              <a:t>Night-migrating birds use a star compass. This was shown by placing these birds in a planetarium, a dome-like theatre with stars projected onto its roof. The birds (in their cages) oriented to the artificial sky. Further experiments showed that the birds only oriented to the brightest northern stars, as these move the least during the night. </a:t>
            </a:r>
            <a:endParaRPr lang="en-NZ" smtClean="0"/>
          </a:p>
        </p:txBody>
      </p:sp>
      <p:pic>
        <p:nvPicPr>
          <p:cNvPr id="92165" name="Picture 5" descr="Sta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88913"/>
            <a:ext cx="13668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2162"/>
                                        </p:tgtEl>
                                        <p:attrNameLst>
                                          <p:attrName>style.visibility</p:attrName>
                                        </p:attrNameLst>
                                      </p:cBhvr>
                                      <p:to>
                                        <p:strVal val="visible"/>
                                      </p:to>
                                    </p:set>
                                    <p:animEffect transition="in" filter="fade">
                                      <p:cBhvr>
                                        <p:cTn id="7" dur="1000">
                                          <p:stCondLst>
                                            <p:cond delay="0"/>
                                          </p:stCondLst>
                                        </p:cTn>
                                        <p:tgtEl>
                                          <p:spTgt spid="92162"/>
                                        </p:tgtEl>
                                      </p:cBhvr>
                                    </p:animEffect>
                                  </p:childTnLst>
                                </p:cTn>
                              </p:par>
                            </p:childTnLst>
                          </p:cTn>
                        </p:par>
                        <p:par>
                          <p:cTn id="8" fill="hold" nodeType="afterGroup">
                            <p:stCondLst>
                              <p:cond delay="3200"/>
                            </p:stCondLst>
                            <p:childTnLst>
                              <p:par>
                                <p:cTn id="9" presetID="10" presetClass="entr" presetSubtype="0" fill="hold" nodeType="afterEffect">
                                  <p:stCondLst>
                                    <p:cond delay="0"/>
                                  </p:stCondLst>
                                  <p:childTnLst>
                                    <p:set>
                                      <p:cBhvr>
                                        <p:cTn id="10" dur="1" fill="hold">
                                          <p:stCondLst>
                                            <p:cond delay="0"/>
                                          </p:stCondLst>
                                        </p:cTn>
                                        <p:tgtEl>
                                          <p:spTgt spid="92165"/>
                                        </p:tgtEl>
                                        <p:attrNameLst>
                                          <p:attrName>style.visibility</p:attrName>
                                        </p:attrNameLst>
                                      </p:cBhvr>
                                      <p:to>
                                        <p:strVal val="visible"/>
                                      </p:to>
                                    </p:set>
                                    <p:animEffect transition="in" filter="fade">
                                      <p:cBhvr>
                                        <p:cTn id="11" dur="2000"/>
                                        <p:tgtEl>
                                          <p:spTgt spid="921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92163">
                                            <p:txEl>
                                              <p:pRg st="0" end="0"/>
                                            </p:txEl>
                                          </p:spTgt>
                                        </p:tgtEl>
                                        <p:attrNameLst>
                                          <p:attrName>style.visibility</p:attrName>
                                        </p:attrNameLst>
                                      </p:cBhvr>
                                      <p:to>
                                        <p:strVal val="visible"/>
                                      </p:to>
                                    </p:set>
                                    <p:animEffect transition="in" filter="fade">
                                      <p:cBhvr>
                                        <p:cTn id="16" dur="500">
                                          <p:stCondLst>
                                            <p:cond delay="0"/>
                                          </p:stCondLst>
                                        </p:cTn>
                                        <p:tgtEl>
                                          <p:spTgt spid="921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93" name="Picture 9" descr="dog-nose-crw_3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988"/>
            <a:ext cx="6383337" cy="431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2"/>
          <p:cNvSpPr>
            <a:spLocks noGrp="1" noRot="1" noChangeArrowheads="1"/>
          </p:cNvSpPr>
          <p:nvPr>
            <p:ph type="title"/>
          </p:nvPr>
        </p:nvSpPr>
        <p:spPr>
          <a:xfrm>
            <a:off x="323850" y="260350"/>
            <a:ext cx="8540750" cy="865188"/>
          </a:xfrm>
        </p:spPr>
        <p:txBody>
          <a:bodyPr/>
          <a:lstStyle/>
          <a:p>
            <a:pPr eaLnBrk="1" hangingPunct="1">
              <a:defRPr/>
            </a:pPr>
            <a:r>
              <a:rPr lang="en-US" b="1" smtClean="0"/>
              <a:t>Chemical navigation</a:t>
            </a:r>
            <a:endParaRPr lang="en-NZ" b="1" smtClean="0"/>
          </a:p>
        </p:txBody>
      </p:sp>
      <p:sp>
        <p:nvSpPr>
          <p:cNvPr id="93187" name="Rectangle 3"/>
          <p:cNvSpPr>
            <a:spLocks noGrp="1" noRot="1" noChangeArrowheads="1"/>
          </p:cNvSpPr>
          <p:nvPr>
            <p:ph type="body" idx="1"/>
          </p:nvPr>
        </p:nvSpPr>
        <p:spPr>
          <a:xfrm>
            <a:off x="250825" y="1700213"/>
            <a:ext cx="8540750" cy="4356100"/>
          </a:xfrm>
        </p:spPr>
        <p:txBody>
          <a:bodyPr/>
          <a:lstStyle/>
          <a:p>
            <a:pPr eaLnBrk="1" hangingPunct="1">
              <a:lnSpc>
                <a:spcPct val="90000"/>
              </a:lnSpc>
              <a:defRPr/>
            </a:pPr>
            <a:r>
              <a:rPr lang="en-US" smtClean="0"/>
              <a:t>Dogs follow scents to find home, and ants leave chemical trails for other ants to follow. The amazing migrations of eels and salmon from the sea to certain rivers (where they emigrated from originally) are guided by the animals smelling ‘their’ rivers. This is a cocktail of chemicals in the freshwater streams that the migrating animals recognise. </a:t>
            </a:r>
            <a:endParaRPr lang="en-NZ" smtClean="0"/>
          </a:p>
        </p:txBody>
      </p:sp>
      <p:pic>
        <p:nvPicPr>
          <p:cNvPr id="93189" name="Picture 5" descr="Ant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652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Ant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924175"/>
            <a:ext cx="3905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Forward or Next 8">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3186"/>
                                        </p:tgtEl>
                                        <p:attrNameLst>
                                          <p:attrName>style.visibility</p:attrName>
                                        </p:attrNameLst>
                                      </p:cBhvr>
                                      <p:to>
                                        <p:strVal val="visible"/>
                                      </p:to>
                                    </p:set>
                                    <p:animEffect transition="in" filter="fade">
                                      <p:cBhvr>
                                        <p:cTn id="7" dur="1000">
                                          <p:stCondLst>
                                            <p:cond delay="0"/>
                                          </p:stCondLst>
                                        </p:cTn>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193"/>
                                        </p:tgtEl>
                                        <p:attrNameLst>
                                          <p:attrName>style.visibility</p:attrName>
                                        </p:attrNameLst>
                                      </p:cBhvr>
                                      <p:to>
                                        <p:strVal val="visible"/>
                                      </p:to>
                                    </p:set>
                                    <p:animEffect transition="in" filter="fade">
                                      <p:cBhvr>
                                        <p:cTn id="12" dur="2000"/>
                                        <p:tgtEl>
                                          <p:spTgt spid="931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93187">
                                            <p:txEl>
                                              <p:pRg st="0" end="0"/>
                                            </p:txEl>
                                          </p:spTgt>
                                        </p:tgtEl>
                                        <p:attrNameLst>
                                          <p:attrName>style.visibility</p:attrName>
                                        </p:attrNameLst>
                                      </p:cBhvr>
                                      <p:to>
                                        <p:strVal val="visible"/>
                                      </p:to>
                                    </p:set>
                                    <p:animEffect transition="in" filter="fade">
                                      <p:cBhvr>
                                        <p:cTn id="17" dur="500">
                                          <p:stCondLst>
                                            <p:cond delay="0"/>
                                          </p:stCondLst>
                                        </p:cTn>
                                        <p:tgtEl>
                                          <p:spTgt spid="93187">
                                            <p:txEl>
                                              <p:pRg st="0" end="0"/>
                                            </p:txEl>
                                          </p:spTgt>
                                        </p:tgtEl>
                                      </p:cBhvr>
                                    </p:animEffect>
                                  </p:childTnLst>
                                </p:cTn>
                              </p:par>
                              <p:par>
                                <p:cTn id="18" presetID="10" presetClass="exit" presetSubtype="0" fill="hold" nodeType="withEffect">
                                  <p:stCondLst>
                                    <p:cond delay="0"/>
                                  </p:stCondLst>
                                  <p:childTnLst>
                                    <p:animEffect transition="out" filter="fade">
                                      <p:cBhvr>
                                        <p:cTn id="19" dur="2000"/>
                                        <p:tgtEl>
                                          <p:spTgt spid="93193"/>
                                        </p:tgtEl>
                                      </p:cBhvr>
                                    </p:animEffect>
                                    <p:set>
                                      <p:cBhvr>
                                        <p:cTn id="20" dur="1" fill="hold">
                                          <p:stCondLst>
                                            <p:cond delay="1999"/>
                                          </p:stCondLst>
                                        </p:cTn>
                                        <p:tgtEl>
                                          <p:spTgt spid="93193"/>
                                        </p:tgtEl>
                                        <p:attrNameLst>
                                          <p:attrName>style.visibility</p:attrName>
                                        </p:attrNameLst>
                                      </p:cBhvr>
                                      <p:to>
                                        <p:strVal val="hidden"/>
                                      </p:to>
                                    </p:set>
                                  </p:childTnLst>
                                </p:cTn>
                              </p:par>
                            </p:childTnLst>
                          </p:cTn>
                        </p:par>
                        <p:par>
                          <p:cTn id="21" fill="hold" nodeType="afterGroup">
                            <p:stCondLst>
                              <p:cond delay="15050"/>
                            </p:stCondLst>
                            <p:childTnLst>
                              <p:par>
                                <p:cTn id="22" presetID="10" presetClass="entr" presetSubtype="0" fill="hold" nodeType="afterEffect">
                                  <p:stCondLst>
                                    <p:cond delay="0"/>
                                  </p:stCondLst>
                                  <p:childTnLst>
                                    <p:set>
                                      <p:cBhvr>
                                        <p:cTn id="23" dur="1" fill="hold">
                                          <p:stCondLst>
                                            <p:cond delay="0"/>
                                          </p:stCondLst>
                                        </p:cTn>
                                        <p:tgtEl>
                                          <p:spTgt spid="93191"/>
                                        </p:tgtEl>
                                        <p:attrNameLst>
                                          <p:attrName>style.visibility</p:attrName>
                                        </p:attrNameLst>
                                      </p:cBhvr>
                                      <p:to>
                                        <p:strVal val="visible"/>
                                      </p:to>
                                    </p:set>
                                    <p:animEffect transition="in" filter="fade">
                                      <p:cBhvr>
                                        <p:cTn id="24" dur="2000"/>
                                        <p:tgtEl>
                                          <p:spTgt spid="93191"/>
                                        </p:tgtEl>
                                      </p:cBhvr>
                                    </p:animEffect>
                                  </p:childTnLst>
                                </p:cTn>
                              </p:par>
                              <p:par>
                                <p:cTn id="25" presetID="10" presetClass="entr" presetSubtype="0" fill="hold" nodeType="withEffect">
                                  <p:stCondLst>
                                    <p:cond delay="0"/>
                                  </p:stCondLst>
                                  <p:childTnLst>
                                    <p:set>
                                      <p:cBhvr>
                                        <p:cTn id="26" dur="1" fill="hold">
                                          <p:stCondLst>
                                            <p:cond delay="0"/>
                                          </p:stCondLst>
                                        </p:cTn>
                                        <p:tgtEl>
                                          <p:spTgt spid="93189"/>
                                        </p:tgtEl>
                                        <p:attrNameLst>
                                          <p:attrName>style.visibility</p:attrName>
                                        </p:attrNameLst>
                                      </p:cBhvr>
                                      <p:to>
                                        <p:strVal val="visible"/>
                                      </p:to>
                                    </p:set>
                                    <p:animEffect transition="in" filter="fade">
                                      <p:cBhvr>
                                        <p:cTn id="27" dur="2000"/>
                                        <p:tgtEl>
                                          <p:spTgt spid="931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NZ" smtClean="0"/>
              <a:t>Visual clues </a:t>
            </a:r>
          </a:p>
        </p:txBody>
      </p:sp>
      <p:sp>
        <p:nvSpPr>
          <p:cNvPr id="70659" name="Rectangle 3"/>
          <p:cNvSpPr>
            <a:spLocks noGrp="1" noRot="1" noChangeArrowheads="1"/>
          </p:cNvSpPr>
          <p:nvPr>
            <p:ph type="body" idx="1"/>
          </p:nvPr>
        </p:nvSpPr>
        <p:spPr>
          <a:xfrm>
            <a:off x="301625" y="1412875"/>
            <a:ext cx="8540750" cy="4686300"/>
          </a:xfrm>
        </p:spPr>
        <p:txBody>
          <a:bodyPr/>
          <a:lstStyle/>
          <a:p>
            <a:pPr eaLnBrk="1" hangingPunct="1">
              <a:defRPr/>
            </a:pPr>
            <a:r>
              <a:rPr lang="en-NZ" smtClean="0"/>
              <a:t>Many animals learn their surroundings and use them to find their way home.</a:t>
            </a:r>
          </a:p>
          <a:p>
            <a:pPr eaLnBrk="1" hangingPunct="1">
              <a:defRPr/>
            </a:pPr>
            <a:r>
              <a:rPr lang="en-NZ" smtClean="0"/>
              <a:t>Tinbergen showed that digger wasps use visual clues to find the burrow which they stock with food and lay eggs in</a:t>
            </a:r>
          </a:p>
        </p:txBody>
      </p:sp>
      <p:sp>
        <p:nvSpPr>
          <p:cNvPr id="6" name="Action Button: Forward or Next 5">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301625" y="228600"/>
            <a:ext cx="8540750" cy="752475"/>
          </a:xfrm>
        </p:spPr>
        <p:txBody>
          <a:bodyPr/>
          <a:lstStyle/>
          <a:p>
            <a:pPr eaLnBrk="1" hangingPunct="1">
              <a:defRPr/>
            </a:pPr>
            <a:r>
              <a:rPr lang="en-US" sz="4000" b="1" smtClean="0"/>
              <a:t>Sound used as sonar </a:t>
            </a:r>
            <a:endParaRPr lang="en-NZ" sz="4000" b="1" smtClean="0"/>
          </a:p>
        </p:txBody>
      </p:sp>
      <p:sp>
        <p:nvSpPr>
          <p:cNvPr id="94211" name="Rectangle 3"/>
          <p:cNvSpPr>
            <a:spLocks noGrp="1" noRot="1" noChangeArrowheads="1"/>
          </p:cNvSpPr>
          <p:nvPr>
            <p:ph type="body" idx="1"/>
          </p:nvPr>
        </p:nvSpPr>
        <p:spPr>
          <a:xfrm>
            <a:off x="301625" y="1052513"/>
            <a:ext cx="8842375" cy="5616575"/>
          </a:xfrm>
        </p:spPr>
        <p:txBody>
          <a:bodyPr/>
          <a:lstStyle/>
          <a:p>
            <a:pPr eaLnBrk="1" hangingPunct="1">
              <a:defRPr/>
            </a:pPr>
            <a:r>
              <a:rPr lang="en-US" smtClean="0"/>
              <a:t>Bats navigate by using high-pitched squeaks which bounce off objects in their path. </a:t>
            </a:r>
            <a:br>
              <a:rPr lang="en-US" smtClean="0"/>
            </a:br>
            <a:endParaRPr lang="en-US" smtClean="0"/>
          </a:p>
        </p:txBody>
      </p:sp>
      <p:pic>
        <p:nvPicPr>
          <p:cNvPr id="35844" name="Picture 7" descr="Bat Echolocation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0938"/>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defRPr/>
            </a:pPr>
            <a:r>
              <a:rPr lang="en-US" b="1" smtClean="0"/>
              <a:t>Sound used as sonar</a:t>
            </a:r>
            <a:endParaRPr lang="en-NZ" b="1" smtClean="0"/>
          </a:p>
        </p:txBody>
      </p:sp>
      <p:sp>
        <p:nvSpPr>
          <p:cNvPr id="97283" name="Rectangle 3"/>
          <p:cNvSpPr>
            <a:spLocks noGrp="1" noRot="1" noChangeArrowheads="1"/>
          </p:cNvSpPr>
          <p:nvPr>
            <p:ph type="body" idx="1"/>
          </p:nvPr>
        </p:nvSpPr>
        <p:spPr>
          <a:xfrm>
            <a:off x="301625" y="1196975"/>
            <a:ext cx="8540750" cy="4902200"/>
          </a:xfrm>
        </p:spPr>
        <p:txBody>
          <a:bodyPr/>
          <a:lstStyle/>
          <a:p>
            <a:pPr eaLnBrk="1" hangingPunct="1">
              <a:defRPr/>
            </a:pPr>
            <a:r>
              <a:rPr lang="en-US" smtClean="0"/>
              <a:t>Humpback whales migrate to the Antarctic and the Arctic oceans each summer, and back to the equatorial waters for breeding. They orient themselves by sonar, for they have excellent hearing and a vast range of clicks and booms — though </a:t>
            </a:r>
            <a:r>
              <a:rPr lang="en-US" i="1" smtClean="0"/>
              <a:t>how </a:t>
            </a:r>
            <a:r>
              <a:rPr lang="en-US" smtClean="0"/>
              <a:t>they use this to navigate is not yet understood. </a:t>
            </a:r>
            <a:br>
              <a:rPr lang="en-US" smtClean="0"/>
            </a:br>
            <a:endParaRPr lang="en-US" smtClean="0"/>
          </a:p>
          <a:p>
            <a:pPr eaLnBrk="1" hangingPunct="1">
              <a:defRPr/>
            </a:pPr>
            <a:endParaRPr lang="en-NZ" smtClean="0"/>
          </a:p>
        </p:txBody>
      </p:sp>
      <p:pic>
        <p:nvPicPr>
          <p:cNvPr id="97287" name="Picture 7" descr="whale-animation[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941888"/>
            <a:ext cx="35147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fade">
                                      <p:cBhvr>
                                        <p:cTn id="7" dur="2000"/>
                                        <p:tgtEl>
                                          <p:spTgt spid="972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01625" y="228600"/>
            <a:ext cx="8540750" cy="679450"/>
          </a:xfrm>
        </p:spPr>
        <p:txBody>
          <a:bodyPr/>
          <a:lstStyle/>
          <a:p>
            <a:pPr algn="l" eaLnBrk="1" hangingPunct="1">
              <a:defRPr/>
            </a:pPr>
            <a:r>
              <a:rPr lang="en-NZ" sz="4000" smtClean="0"/>
              <a:t>More sonar</a:t>
            </a:r>
          </a:p>
        </p:txBody>
      </p:sp>
      <p:sp>
        <p:nvSpPr>
          <p:cNvPr id="98307" name="Rectangle 3"/>
          <p:cNvSpPr>
            <a:spLocks noGrp="1" noRot="1" noChangeArrowheads="1"/>
          </p:cNvSpPr>
          <p:nvPr>
            <p:ph type="body" idx="1"/>
          </p:nvPr>
        </p:nvSpPr>
        <p:spPr>
          <a:xfrm>
            <a:off x="301625" y="908050"/>
            <a:ext cx="8540750" cy="5191125"/>
          </a:xfrm>
        </p:spPr>
        <p:txBody>
          <a:bodyPr/>
          <a:lstStyle/>
          <a:p>
            <a:pPr eaLnBrk="1" hangingPunct="1">
              <a:defRPr/>
            </a:pPr>
            <a:r>
              <a:rPr lang="en-US" sz="2800" smtClean="0"/>
              <a:t>Infrasound — sound with a frequency of less than 10 Hz — is called infrasound. We cannot hear it, but pigeons can hear down to 0.06 Hz. Infrasound travels long distances: pigeons may use natural sound such as surf crashing onto beaches as a navigational aid. We now know that elephants can hear infrasound and can communicate at 5-mile (8 km) distances with other members of their herd.</a:t>
            </a:r>
            <a:r>
              <a:rPr lang="en-US" smtClean="0"/>
              <a:t> </a:t>
            </a:r>
            <a:endParaRPr lang="en-NZ" smtClean="0"/>
          </a:p>
          <a:p>
            <a:pPr eaLnBrk="1" hangingPunct="1">
              <a:defRPr/>
            </a:pPr>
            <a:endParaRPr lang="en-NZ" smtClean="0"/>
          </a:p>
        </p:txBody>
      </p:sp>
      <p:pic>
        <p:nvPicPr>
          <p:cNvPr id="98309" name="Picture 5" descr="elephant-ear-266x234.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514850"/>
            <a:ext cx="26638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fade">
                                      <p:cBhvr>
                                        <p:cTn id="7" dur="20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b="1" smtClean="0"/>
              <a:t>Ambient pressure</a:t>
            </a:r>
            <a:endParaRPr lang="en-NZ" b="1" smtClean="0"/>
          </a:p>
        </p:txBody>
      </p:sp>
      <p:sp>
        <p:nvSpPr>
          <p:cNvPr id="95235" name="Rectangle 3"/>
          <p:cNvSpPr>
            <a:spLocks noGrp="1" noRot="1" noChangeArrowheads="1"/>
          </p:cNvSpPr>
          <p:nvPr>
            <p:ph type="body" idx="1"/>
          </p:nvPr>
        </p:nvSpPr>
        <p:spPr>
          <a:xfrm>
            <a:off x="301625" y="1268413"/>
            <a:ext cx="8540750" cy="5256212"/>
          </a:xfrm>
        </p:spPr>
        <p:txBody>
          <a:bodyPr/>
          <a:lstStyle/>
          <a:p>
            <a:pPr eaLnBrk="1" hangingPunct="1">
              <a:defRPr/>
            </a:pPr>
            <a:r>
              <a:rPr lang="en-US" smtClean="0"/>
              <a:t>Pigeons are sensitive to atmospheric pressure changes equivalent to an altitude of 10 m. This sensitivity may give pigeons a fairly accurate altimeter. </a:t>
            </a:r>
            <a:br>
              <a:rPr lang="en-US" smtClean="0"/>
            </a:br>
            <a:endParaRPr lang="en-US" smtClean="0"/>
          </a:p>
        </p:txBody>
      </p:sp>
      <p:pic>
        <p:nvPicPr>
          <p:cNvPr id="952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38163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fade">
                                      <p:cBhvr>
                                        <p:cTn id="7" dur="2000"/>
                                        <p:tgtEl>
                                          <p:spTgt spid="95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301625" y="228600"/>
            <a:ext cx="8540750" cy="896938"/>
          </a:xfrm>
        </p:spPr>
        <p:txBody>
          <a:bodyPr/>
          <a:lstStyle/>
          <a:p>
            <a:pPr eaLnBrk="1" hangingPunct="1">
              <a:defRPr/>
            </a:pPr>
            <a:r>
              <a:rPr lang="en-NZ" b="1" smtClean="0"/>
              <a:t>Conclusion</a:t>
            </a:r>
          </a:p>
        </p:txBody>
      </p:sp>
      <p:sp>
        <p:nvSpPr>
          <p:cNvPr id="96259" name="Rectangle 3"/>
          <p:cNvSpPr>
            <a:spLocks noGrp="1" noRot="1" noChangeArrowheads="1"/>
          </p:cNvSpPr>
          <p:nvPr>
            <p:ph type="body" idx="1"/>
          </p:nvPr>
        </p:nvSpPr>
        <p:spPr>
          <a:xfrm>
            <a:off x="0" y="1125538"/>
            <a:ext cx="5508625" cy="5399087"/>
          </a:xfrm>
        </p:spPr>
        <p:txBody>
          <a:bodyPr/>
          <a:lstStyle/>
          <a:p>
            <a:pPr eaLnBrk="1" hangingPunct="1">
              <a:buFont typeface="Arial" charset="0"/>
              <a:buNone/>
              <a:defRPr/>
            </a:pPr>
            <a:r>
              <a:rPr lang="en-US" sz="2800" smtClean="0"/>
              <a:t>	Many animals use more than one method to navigate, and many mechanisms for homing and migration are not yet understood. For example, the lowly limpet scratches a shallow hollow on a rocky surface in which its shell fits closely. It leaves the hollow to feed when the tide is in, yet manages to return home before the tide goes out. </a:t>
            </a:r>
            <a:endParaRPr lang="en-NZ" sz="2800" smtClean="0"/>
          </a:p>
          <a:p>
            <a:pPr eaLnBrk="1" hangingPunct="1">
              <a:defRPr/>
            </a:pPr>
            <a:endParaRPr lang="en-NZ" sz="2800" smtClean="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1412875"/>
            <a:ext cx="3467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rot="10800000">
            <a:off x="1835150" y="6381750"/>
            <a:ext cx="528478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20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NZ" smtClean="0"/>
              <a:t>Tinbergen’s experiment</a:t>
            </a:r>
          </a:p>
        </p:txBody>
      </p:sp>
      <p:sp>
        <p:nvSpPr>
          <p:cNvPr id="71685" name="Rectangle 5"/>
          <p:cNvSpPr>
            <a:spLocks noGrp="1" noRot="1" noChangeArrowheads="1"/>
          </p:cNvSpPr>
          <p:nvPr>
            <p:ph type="body" sz="half" idx="1"/>
          </p:nvPr>
        </p:nvSpPr>
        <p:spPr>
          <a:xfrm>
            <a:off x="301625" y="1341438"/>
            <a:ext cx="4194175" cy="5183187"/>
          </a:xfrm>
        </p:spPr>
        <p:txBody>
          <a:bodyPr/>
          <a:lstStyle/>
          <a:p>
            <a:pPr eaLnBrk="1" hangingPunct="1">
              <a:lnSpc>
                <a:spcPct val="90000"/>
              </a:lnSpc>
              <a:defRPr/>
            </a:pPr>
            <a:r>
              <a:rPr lang="en-NZ" smtClean="0"/>
              <a:t>He placed a ring of cones around a burrow used by a wasp</a:t>
            </a:r>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r>
              <a:rPr lang="en-NZ" smtClean="0"/>
              <a:t>He then moved the ring</a:t>
            </a:r>
          </a:p>
        </p:txBody>
      </p:sp>
      <p:sp>
        <p:nvSpPr>
          <p:cNvPr id="71686" name="Rectangle 6"/>
          <p:cNvSpPr>
            <a:spLocks noGrp="1" noRot="1" noChangeArrowheads="1"/>
          </p:cNvSpPr>
          <p:nvPr>
            <p:ph type="body" sz="half" idx="2"/>
          </p:nvPr>
        </p:nvSpPr>
        <p:spPr>
          <a:xfrm>
            <a:off x="4648200" y="1412875"/>
            <a:ext cx="4194175" cy="4686300"/>
          </a:xfrm>
        </p:spPr>
        <p:txBody>
          <a:bodyPr/>
          <a:lstStyle/>
          <a:p>
            <a:pPr eaLnBrk="1" hangingPunct="1">
              <a:lnSpc>
                <a:spcPct val="90000"/>
              </a:lnSpc>
              <a:defRPr/>
            </a:pPr>
            <a:r>
              <a:rPr lang="en-NZ" smtClean="0"/>
              <a:t>He noted that the returning wasp went to the centre of the ring even though the burrow was visible</a:t>
            </a:r>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65400"/>
            <a:ext cx="34480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500438"/>
            <a:ext cx="3429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Forward or Next 8">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682"/>
                                        </p:tgtEl>
                                        <p:attrNameLst>
                                          <p:attrName>style.visibility</p:attrName>
                                        </p:attrNameLst>
                                      </p:cBhvr>
                                      <p:to>
                                        <p:strVal val="visible"/>
                                      </p:to>
                                    </p:set>
                                    <p:animEffect transition="in" filter="fade">
                                      <p:cBhvr>
                                        <p:cTn id="7" dur="1000">
                                          <p:stCondLst>
                                            <p:cond delay="0"/>
                                          </p:stCondLst>
                                        </p:cTn>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1685">
                                            <p:txEl>
                                              <p:pRg st="0" end="0"/>
                                            </p:txEl>
                                          </p:spTgt>
                                        </p:tgtEl>
                                        <p:attrNameLst>
                                          <p:attrName>style.visibility</p:attrName>
                                        </p:attrNameLst>
                                      </p:cBhvr>
                                      <p:to>
                                        <p:strVal val="visible"/>
                                      </p:to>
                                    </p:set>
                                    <p:animEffect transition="in" filter="fade">
                                      <p:cBhvr>
                                        <p:cTn id="12" dur="500">
                                          <p:stCondLst>
                                            <p:cond delay="0"/>
                                          </p:stCondLst>
                                        </p:cTn>
                                        <p:tgtEl>
                                          <p:spTgt spid="716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fade">
                                      <p:cBhvr>
                                        <p:cTn id="17" dur="2000"/>
                                        <p:tgtEl>
                                          <p:spTgt spid="71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1685">
                                            <p:txEl>
                                              <p:pRg st="7" end="7"/>
                                            </p:txEl>
                                          </p:spTgt>
                                        </p:tgtEl>
                                        <p:attrNameLst>
                                          <p:attrName>style.visibility</p:attrName>
                                        </p:attrNameLst>
                                      </p:cBhvr>
                                      <p:to>
                                        <p:strVal val="visible"/>
                                      </p:to>
                                    </p:set>
                                    <p:animEffect transition="in" filter="fade">
                                      <p:cBhvr>
                                        <p:cTn id="22" dur="500">
                                          <p:stCondLst>
                                            <p:cond delay="0"/>
                                          </p:stCondLst>
                                        </p:cTn>
                                        <p:tgtEl>
                                          <p:spTgt spid="7168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1686">
                                            <p:txEl>
                                              <p:pRg st="0" end="0"/>
                                            </p:txEl>
                                          </p:spTgt>
                                        </p:tgtEl>
                                        <p:attrNameLst>
                                          <p:attrName>style.visibility</p:attrName>
                                        </p:attrNameLst>
                                      </p:cBhvr>
                                      <p:to>
                                        <p:strVal val="visible"/>
                                      </p:to>
                                    </p:set>
                                    <p:animEffect transition="in" filter="fade">
                                      <p:cBhvr>
                                        <p:cTn id="27" dur="500">
                                          <p:stCondLst>
                                            <p:cond delay="0"/>
                                          </p:stCondLst>
                                        </p:cTn>
                                        <p:tgtEl>
                                          <p:spTgt spid="7168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688"/>
                                        </p:tgtEl>
                                        <p:attrNameLst>
                                          <p:attrName>style.visibility</p:attrName>
                                        </p:attrNameLst>
                                      </p:cBhvr>
                                      <p:to>
                                        <p:strVal val="visible"/>
                                      </p:to>
                                    </p:set>
                                    <p:animEffect transition="in" filter="fade">
                                      <p:cBhvr>
                                        <p:cTn id="32" dur="2000"/>
                                        <p:tgtEl>
                                          <p:spTgt spid="716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5" grpId="0" build="p"/>
      <p:bldP spid="71686"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4" name="Rectangle 6"/>
          <p:cNvSpPr>
            <a:spLocks noGrp="1" noRot="1" noChangeArrowheads="1"/>
          </p:cNvSpPr>
          <p:nvPr>
            <p:ph type="body" sz="half" idx="1"/>
          </p:nvPr>
        </p:nvSpPr>
        <p:spPr>
          <a:xfrm>
            <a:off x="179388" y="260350"/>
            <a:ext cx="4176712" cy="1512888"/>
          </a:xfrm>
        </p:spPr>
        <p:txBody>
          <a:bodyPr/>
          <a:lstStyle/>
          <a:p>
            <a:pPr eaLnBrk="1" hangingPunct="1">
              <a:defRPr/>
            </a:pPr>
            <a:r>
              <a:rPr lang="en-NZ" smtClean="0"/>
              <a:t>Tinbergen then placed a ring of stones near the burrow entrance</a:t>
            </a:r>
          </a:p>
        </p:txBody>
      </p:sp>
      <p:sp>
        <p:nvSpPr>
          <p:cNvPr id="73735" name="Rectangle 7"/>
          <p:cNvSpPr>
            <a:spLocks noGrp="1" noRot="1" noChangeArrowheads="1"/>
          </p:cNvSpPr>
          <p:nvPr>
            <p:ph type="body" sz="half" idx="2"/>
          </p:nvPr>
        </p:nvSpPr>
        <p:spPr>
          <a:xfrm>
            <a:off x="4211638" y="188913"/>
            <a:ext cx="4464050" cy="2663825"/>
          </a:xfrm>
        </p:spPr>
        <p:txBody>
          <a:bodyPr/>
          <a:lstStyle/>
          <a:p>
            <a:pPr eaLnBrk="1" hangingPunct="1">
              <a:defRPr/>
            </a:pPr>
            <a:r>
              <a:rPr lang="en-NZ" smtClean="0"/>
              <a:t>When the wasp returned it headed for the centre of the stones, showing it was the </a:t>
            </a:r>
            <a:r>
              <a:rPr lang="en-NZ" u="sng" smtClean="0"/>
              <a:t>pattern</a:t>
            </a:r>
            <a:r>
              <a:rPr lang="en-NZ" smtClean="0"/>
              <a:t> that mattered most to the wasp</a:t>
            </a:r>
          </a:p>
        </p:txBody>
      </p:sp>
      <p:pic>
        <p:nvPicPr>
          <p:cNvPr id="737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492375"/>
            <a:ext cx="30067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30035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3734">
                                            <p:txEl>
                                              <p:pRg st="0" end="0"/>
                                            </p:txEl>
                                          </p:spTgt>
                                        </p:tgtEl>
                                        <p:attrNameLst>
                                          <p:attrName>style.visibility</p:attrName>
                                        </p:attrNameLst>
                                      </p:cBhvr>
                                      <p:to>
                                        <p:strVal val="visible"/>
                                      </p:to>
                                    </p:set>
                                    <p:animEffect transition="in" filter="fade">
                                      <p:cBhvr>
                                        <p:cTn id="7" dur="500">
                                          <p:stCondLst>
                                            <p:cond delay="0"/>
                                          </p:stCondLst>
                                        </p:cTn>
                                        <p:tgtEl>
                                          <p:spTgt spid="737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8"/>
                                        </p:tgtEl>
                                        <p:attrNameLst>
                                          <p:attrName>style.visibility</p:attrName>
                                        </p:attrNameLst>
                                      </p:cBhvr>
                                      <p:to>
                                        <p:strVal val="visible"/>
                                      </p:to>
                                    </p:set>
                                    <p:animEffect transition="in" filter="fade">
                                      <p:cBhvr>
                                        <p:cTn id="12" dur="2000"/>
                                        <p:tgtEl>
                                          <p:spTgt spid="73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3735">
                                            <p:txEl>
                                              <p:pRg st="0" end="0"/>
                                            </p:txEl>
                                          </p:spTgt>
                                        </p:tgtEl>
                                        <p:attrNameLst>
                                          <p:attrName>style.visibility</p:attrName>
                                        </p:attrNameLst>
                                      </p:cBhvr>
                                      <p:to>
                                        <p:strVal val="visible"/>
                                      </p:to>
                                    </p:set>
                                    <p:animEffect transition="in" filter="fade">
                                      <p:cBhvr>
                                        <p:cTn id="17" dur="500">
                                          <p:stCondLst>
                                            <p:cond delay="0"/>
                                          </p:stCondLst>
                                        </p:cTn>
                                        <p:tgtEl>
                                          <p:spTgt spid="7373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3737"/>
                                        </p:tgtEl>
                                        <p:attrNameLst>
                                          <p:attrName>style.visibility</p:attrName>
                                        </p:attrNameLst>
                                      </p:cBhvr>
                                      <p:to>
                                        <p:strVal val="visible"/>
                                      </p:to>
                                    </p:set>
                                    <p:animEffect transition="in" filter="fade">
                                      <p:cBhvr>
                                        <p:cTn id="20" dur="2000"/>
                                        <p:tgtEl>
                                          <p:spTgt spid="7373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build="p"/>
      <p:bldP spid="73735" grpId="0"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NZ" smtClean="0"/>
              <a:t>Compass Orientation</a:t>
            </a:r>
          </a:p>
        </p:txBody>
      </p:sp>
      <p:sp>
        <p:nvSpPr>
          <p:cNvPr id="68611" name="Rectangle 3"/>
          <p:cNvSpPr>
            <a:spLocks noGrp="1" noRot="1" noChangeArrowheads="1"/>
          </p:cNvSpPr>
          <p:nvPr>
            <p:ph type="body" idx="1"/>
          </p:nvPr>
        </p:nvSpPr>
        <p:spPr>
          <a:xfrm>
            <a:off x="323850" y="1844675"/>
            <a:ext cx="8540750" cy="4498975"/>
          </a:xfrm>
        </p:spPr>
        <p:txBody>
          <a:bodyPr/>
          <a:lstStyle/>
          <a:p>
            <a:pPr eaLnBrk="1" hangingPunct="1">
              <a:defRPr/>
            </a:pPr>
            <a:r>
              <a:rPr lang="en-NZ" smtClean="0"/>
              <a:t>Animals may be able to detect a compass direction and travel along it in a straight line until they reach a destination.</a:t>
            </a:r>
          </a:p>
          <a:p>
            <a:pPr eaLnBrk="1" hangingPunct="1">
              <a:defRPr/>
            </a:pPr>
            <a:r>
              <a:rPr lang="en-NZ" smtClean="0"/>
              <a:t>This can be done using Earth’s magnetic field lines, chemical clues (smell) or sounds</a:t>
            </a:r>
          </a:p>
          <a:p>
            <a:pPr eaLnBrk="1" hangingPunct="1">
              <a:defRPr/>
            </a:pPr>
            <a:r>
              <a:rPr lang="en-NZ" smtClean="0"/>
              <a:t>The sun or stars may be used, but over long distances the rotation of the Earth must be taken into account. </a:t>
            </a:r>
          </a:p>
        </p:txBody>
      </p:sp>
      <p:pic>
        <p:nvPicPr>
          <p:cNvPr id="68613" name="Picture 5" descr="compas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0"/>
            <a:ext cx="1295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Effect transition="in" filter="fade">
                                      <p:cBhvr>
                                        <p:cTn id="7" dur="1000">
                                          <p:stCondLst>
                                            <p:cond delay="0"/>
                                          </p:stCondLst>
                                        </p:cTn>
                                        <p:tgtEl>
                                          <p:spTgt spid="68610"/>
                                        </p:tgtEl>
                                      </p:cBhvr>
                                    </p:animEffect>
                                  </p:childTnLst>
                                </p:cTn>
                              </p:par>
                              <p:par>
                                <p:cTn id="8" presetID="10" presetClass="entr" presetSubtype="0" fill="hold"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fade">
                                      <p:cBhvr>
                                        <p:cTn id="10" dur="2000"/>
                                        <p:tgtEl>
                                          <p:spTgt spid="686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68611">
                                            <p:txEl>
                                              <p:pRg st="0" end="0"/>
                                            </p:txEl>
                                          </p:spTgt>
                                        </p:tgtEl>
                                        <p:attrNameLst>
                                          <p:attrName>style.visibility</p:attrName>
                                        </p:attrNameLst>
                                      </p:cBhvr>
                                      <p:to>
                                        <p:strVal val="visible"/>
                                      </p:to>
                                    </p:set>
                                    <p:animEffect transition="in" filter="fade">
                                      <p:cBhvr>
                                        <p:cTn id="15" dur="500">
                                          <p:stCondLst>
                                            <p:cond delay="0"/>
                                          </p:stCondLst>
                                        </p:cTn>
                                        <p:tgtEl>
                                          <p:spTgt spid="686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68611">
                                            <p:txEl>
                                              <p:pRg st="1" end="1"/>
                                            </p:txEl>
                                          </p:spTgt>
                                        </p:tgtEl>
                                        <p:attrNameLst>
                                          <p:attrName>style.visibility</p:attrName>
                                        </p:attrNameLst>
                                      </p:cBhvr>
                                      <p:to>
                                        <p:strVal val="visible"/>
                                      </p:to>
                                    </p:set>
                                    <p:animEffect transition="in" filter="fade">
                                      <p:cBhvr>
                                        <p:cTn id="20" dur="500">
                                          <p:stCondLst>
                                            <p:cond delay="0"/>
                                          </p:stCondLst>
                                        </p:cTn>
                                        <p:tgtEl>
                                          <p:spTgt spid="68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fade">
                                      <p:cBhvr>
                                        <p:cTn id="25" dur="500">
                                          <p:stCondLst>
                                            <p:cond delay="0"/>
                                          </p:stCondLst>
                                        </p:cTn>
                                        <p:tgtEl>
                                          <p:spTgt spid="6861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NZ" smtClean="0"/>
              <a:t>True navigation</a:t>
            </a:r>
          </a:p>
        </p:txBody>
      </p:sp>
      <p:sp>
        <p:nvSpPr>
          <p:cNvPr id="75779" name="Rectangle 3"/>
          <p:cNvSpPr>
            <a:spLocks noGrp="1" noRot="1" noChangeArrowheads="1"/>
          </p:cNvSpPr>
          <p:nvPr>
            <p:ph type="body" idx="1"/>
          </p:nvPr>
        </p:nvSpPr>
        <p:spPr/>
        <p:txBody>
          <a:bodyPr/>
          <a:lstStyle/>
          <a:p>
            <a:pPr eaLnBrk="1" hangingPunct="1">
              <a:defRPr/>
            </a:pPr>
            <a:r>
              <a:rPr lang="en-NZ" smtClean="0"/>
              <a:t>True navigation means an animal put in an unknown position “knows” where it is and can move straight toward home.</a:t>
            </a:r>
          </a:p>
          <a:p>
            <a:pPr eaLnBrk="1" hangingPunct="1">
              <a:defRPr/>
            </a:pPr>
            <a:r>
              <a:rPr lang="en-NZ" smtClean="0"/>
              <a:t>To do this it requires: </a:t>
            </a:r>
          </a:p>
          <a:p>
            <a:pPr lvl="1" eaLnBrk="1" hangingPunct="1">
              <a:defRPr/>
            </a:pPr>
            <a:r>
              <a:rPr lang="en-NZ" smtClean="0"/>
              <a:t>a map sense (awareness of its latitude and longitude)</a:t>
            </a:r>
          </a:p>
          <a:p>
            <a:pPr lvl="1" eaLnBrk="1" hangingPunct="1">
              <a:defRPr/>
            </a:pPr>
            <a:r>
              <a:rPr lang="en-NZ" smtClean="0"/>
              <a:t>An internal clock that allows it to compensate  for the rotation of Earth</a:t>
            </a:r>
          </a:p>
        </p:txBody>
      </p:sp>
      <p:pic>
        <p:nvPicPr>
          <p:cNvPr id="75780" name="Picture 4" descr="manl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33375"/>
            <a:ext cx="1428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5778"/>
                                        </p:tgtEl>
                                        <p:attrNameLst>
                                          <p:attrName>style.visibility</p:attrName>
                                        </p:attrNameLst>
                                      </p:cBhvr>
                                      <p:to>
                                        <p:strVal val="visible"/>
                                      </p:to>
                                    </p:set>
                                    <p:animEffect transition="in" filter="fade">
                                      <p:cBhvr>
                                        <p:cTn id="7" dur="1000">
                                          <p:stCondLst>
                                            <p:cond delay="0"/>
                                          </p:stCondLst>
                                        </p:cTn>
                                        <p:tgtEl>
                                          <p:spTgt spid="75778"/>
                                        </p:tgtEl>
                                      </p:cBhvr>
                                    </p:animEffect>
                                  </p:childTnLst>
                                </p:cTn>
                              </p:par>
                              <p:par>
                                <p:cTn id="8" presetID="10" presetClass="entr" presetSubtype="0" fill="hold" nodeType="withEffect">
                                  <p:stCondLst>
                                    <p:cond delay="0"/>
                                  </p:stCondLst>
                                  <p:childTnLst>
                                    <p:set>
                                      <p:cBhvr>
                                        <p:cTn id="9" dur="1" fill="hold">
                                          <p:stCondLst>
                                            <p:cond delay="0"/>
                                          </p:stCondLst>
                                        </p:cTn>
                                        <p:tgtEl>
                                          <p:spTgt spid="75780"/>
                                        </p:tgtEl>
                                        <p:attrNameLst>
                                          <p:attrName>style.visibility</p:attrName>
                                        </p:attrNameLst>
                                      </p:cBhvr>
                                      <p:to>
                                        <p:strVal val="visible"/>
                                      </p:to>
                                    </p:set>
                                    <p:animEffect transition="in" filter="fade">
                                      <p:cBhvr>
                                        <p:cTn id="10" dur="2000"/>
                                        <p:tgtEl>
                                          <p:spTgt spid="75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75779">
                                            <p:txEl>
                                              <p:pRg st="0" end="0"/>
                                            </p:txEl>
                                          </p:spTgt>
                                        </p:tgtEl>
                                        <p:attrNameLst>
                                          <p:attrName>style.visibility</p:attrName>
                                        </p:attrNameLst>
                                      </p:cBhvr>
                                      <p:to>
                                        <p:strVal val="visible"/>
                                      </p:to>
                                    </p:set>
                                    <p:animEffect transition="in" filter="fade">
                                      <p:cBhvr>
                                        <p:cTn id="15" dur="500">
                                          <p:stCondLst>
                                            <p:cond delay="0"/>
                                          </p:stCondLst>
                                        </p:cTn>
                                        <p:tgtEl>
                                          <p:spTgt spid="757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75779">
                                            <p:txEl>
                                              <p:pRg st="1" end="1"/>
                                            </p:txEl>
                                          </p:spTgt>
                                        </p:tgtEl>
                                        <p:attrNameLst>
                                          <p:attrName>style.visibility</p:attrName>
                                        </p:attrNameLst>
                                      </p:cBhvr>
                                      <p:to>
                                        <p:strVal val="visible"/>
                                      </p:to>
                                    </p:set>
                                    <p:animEffect transition="in" filter="fade">
                                      <p:cBhvr>
                                        <p:cTn id="20" dur="500">
                                          <p:stCondLst>
                                            <p:cond delay="0"/>
                                          </p:stCondLst>
                                        </p:cTn>
                                        <p:tgtEl>
                                          <p:spTgt spid="757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75779">
                                            <p:txEl>
                                              <p:pRg st="2" end="2"/>
                                            </p:txEl>
                                          </p:spTgt>
                                        </p:tgtEl>
                                        <p:attrNameLst>
                                          <p:attrName>style.visibility</p:attrName>
                                        </p:attrNameLst>
                                      </p:cBhvr>
                                      <p:to>
                                        <p:strVal val="visible"/>
                                      </p:to>
                                    </p:set>
                                    <p:animEffect transition="in" filter="fade">
                                      <p:cBhvr>
                                        <p:cTn id="25" dur="500">
                                          <p:stCondLst>
                                            <p:cond delay="0"/>
                                          </p:stCondLst>
                                        </p:cTn>
                                        <p:tgtEl>
                                          <p:spTgt spid="7577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75779">
                                            <p:txEl>
                                              <p:pRg st="3" end="3"/>
                                            </p:txEl>
                                          </p:spTgt>
                                        </p:tgtEl>
                                        <p:attrNameLst>
                                          <p:attrName>style.visibility</p:attrName>
                                        </p:attrNameLst>
                                      </p:cBhvr>
                                      <p:to>
                                        <p:strVal val="visible"/>
                                      </p:to>
                                    </p:set>
                                    <p:animEffect transition="in" filter="fade">
                                      <p:cBhvr>
                                        <p:cTn id="30" dur="500">
                                          <p:stCondLst>
                                            <p:cond delay="0"/>
                                          </p:stCondLst>
                                        </p:cTn>
                                        <p:tgtEl>
                                          <p:spTgt spid="757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NZ" smtClean="0"/>
              <a:t>Solar Navigation</a:t>
            </a:r>
          </a:p>
        </p:txBody>
      </p:sp>
      <p:sp>
        <p:nvSpPr>
          <p:cNvPr id="76803" name="Rectangle 3"/>
          <p:cNvSpPr>
            <a:spLocks noGrp="1" noRot="1" noChangeArrowheads="1"/>
          </p:cNvSpPr>
          <p:nvPr>
            <p:ph type="body" idx="1"/>
          </p:nvPr>
        </p:nvSpPr>
        <p:spPr/>
        <p:txBody>
          <a:bodyPr/>
          <a:lstStyle/>
          <a:p>
            <a:pPr eaLnBrk="1" hangingPunct="1">
              <a:defRPr/>
            </a:pPr>
            <a:r>
              <a:rPr lang="en-NZ" smtClean="0"/>
              <a:t>Many animals use the sun to navigate. This requires the use of a biological clock.</a:t>
            </a:r>
          </a:p>
          <a:p>
            <a:pPr eaLnBrk="1" hangingPunct="1">
              <a:buFont typeface="Arial" charset="0"/>
              <a:buNone/>
              <a:defRPr/>
            </a:pPr>
            <a:endParaRPr lang="en-NZ" smtClean="0"/>
          </a:p>
          <a:p>
            <a:pPr eaLnBrk="1" hangingPunct="1">
              <a:defRPr/>
            </a:pPr>
            <a:r>
              <a:rPr lang="en-NZ" smtClean="0"/>
              <a:t>Many insects can detect the polarisation of light. This allows them to tell the position of the sun on cloudy days.</a:t>
            </a:r>
          </a:p>
        </p:txBody>
      </p:sp>
      <p:pic>
        <p:nvPicPr>
          <p:cNvPr id="76807" name="Picture 7" descr="Sun-006_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603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6802"/>
                                        </p:tgtEl>
                                        <p:attrNameLst>
                                          <p:attrName>style.visibility</p:attrName>
                                        </p:attrNameLst>
                                      </p:cBhvr>
                                      <p:to>
                                        <p:strVal val="visible"/>
                                      </p:to>
                                    </p:set>
                                    <p:animEffect transition="in" filter="fade">
                                      <p:cBhvr>
                                        <p:cTn id="7" dur="1000">
                                          <p:stCondLst>
                                            <p:cond delay="0"/>
                                          </p:stCondLst>
                                        </p:cTn>
                                        <p:tgtEl>
                                          <p:spTgt spid="76802"/>
                                        </p:tgtEl>
                                      </p:cBhvr>
                                    </p:animEffect>
                                  </p:childTnLst>
                                </p:cTn>
                              </p:par>
                              <p:par>
                                <p:cTn id="8" presetID="10" presetClass="entr" presetSubtype="0" fill="hold" nodeType="withEffect">
                                  <p:stCondLst>
                                    <p:cond delay="0"/>
                                  </p:stCondLst>
                                  <p:childTnLst>
                                    <p:set>
                                      <p:cBhvr>
                                        <p:cTn id="9" dur="1" fill="hold">
                                          <p:stCondLst>
                                            <p:cond delay="0"/>
                                          </p:stCondLst>
                                        </p:cTn>
                                        <p:tgtEl>
                                          <p:spTgt spid="76807"/>
                                        </p:tgtEl>
                                        <p:attrNameLst>
                                          <p:attrName>style.visibility</p:attrName>
                                        </p:attrNameLst>
                                      </p:cBhvr>
                                      <p:to>
                                        <p:strVal val="visible"/>
                                      </p:to>
                                    </p:set>
                                    <p:animEffect transition="in" filter="fade">
                                      <p:cBhvr>
                                        <p:cTn id="10" dur="2000"/>
                                        <p:tgtEl>
                                          <p:spTgt spid="768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500">
                                          <p:stCondLst>
                                            <p:cond delay="0"/>
                                          </p:stCondLst>
                                        </p:cTn>
                                        <p:tgtEl>
                                          <p:spTgt spid="768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fade">
                                      <p:cBhvr>
                                        <p:cTn id="20" dur="500">
                                          <p:stCondLst>
                                            <p:cond delay="0"/>
                                          </p:stCondLst>
                                        </p:cTn>
                                        <p:tgtEl>
                                          <p:spTgt spid="7680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en-NZ" smtClean="0"/>
              <a:t>Honeybees</a:t>
            </a:r>
          </a:p>
        </p:txBody>
      </p:sp>
      <p:sp>
        <p:nvSpPr>
          <p:cNvPr id="77827" name="Rectangle 3"/>
          <p:cNvSpPr>
            <a:spLocks noGrp="1" noRot="1" noChangeArrowheads="1"/>
          </p:cNvSpPr>
          <p:nvPr>
            <p:ph type="body" idx="1"/>
          </p:nvPr>
        </p:nvSpPr>
        <p:spPr>
          <a:xfrm>
            <a:off x="301625" y="1700213"/>
            <a:ext cx="8540750" cy="4398962"/>
          </a:xfrm>
        </p:spPr>
        <p:txBody>
          <a:bodyPr/>
          <a:lstStyle/>
          <a:p>
            <a:pPr eaLnBrk="1" hangingPunct="1">
              <a:defRPr/>
            </a:pPr>
            <a:r>
              <a:rPr lang="en-NZ" smtClean="0"/>
              <a:t>When Worker bees find more food than they can collect themselves they return to the hive and recruit more bees to return to the food source.</a:t>
            </a:r>
          </a:p>
          <a:p>
            <a:pPr eaLnBrk="1" hangingPunct="1">
              <a:defRPr/>
            </a:pPr>
            <a:r>
              <a:rPr lang="en-NZ" smtClean="0"/>
              <a:t>They not only navigate to and from the food themselves, but can convey information to other bees about the type of food and its direction and distance from the hive.</a:t>
            </a:r>
          </a:p>
        </p:txBody>
      </p:sp>
      <p:pic>
        <p:nvPicPr>
          <p:cNvPr id="77829" name="Picture 5" descr="honeybee and hive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572500" y="6429375"/>
            <a:ext cx="571500"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7826"/>
                                        </p:tgtEl>
                                        <p:attrNameLst>
                                          <p:attrName>style.visibility</p:attrName>
                                        </p:attrNameLst>
                                      </p:cBhvr>
                                      <p:to>
                                        <p:strVal val="visible"/>
                                      </p:to>
                                    </p:set>
                                    <p:animEffect transition="in" filter="fade">
                                      <p:cBhvr>
                                        <p:cTn id="7" dur="1000">
                                          <p:stCondLst>
                                            <p:cond delay="0"/>
                                          </p:stCondLst>
                                        </p:cTn>
                                        <p:tgtEl>
                                          <p:spTgt spid="77826"/>
                                        </p:tgtEl>
                                      </p:cBhvr>
                                    </p:animEffect>
                                  </p:childTnLst>
                                </p:cTn>
                              </p:par>
                            </p:childTnLst>
                          </p:cTn>
                        </p:par>
                        <p:par>
                          <p:cTn id="8" fill="hold" nodeType="afterGroup">
                            <p:stCondLst>
                              <p:cond delay="1800"/>
                            </p:stCondLst>
                            <p:childTnLst>
                              <p:par>
                                <p:cTn id="9" presetID="10" presetClass="entr" presetSubtype="0" fill="hold" nodeType="after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fade">
                                      <p:cBhvr>
                                        <p:cTn id="11" dur="2000"/>
                                        <p:tgtEl>
                                          <p:spTgt spid="778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77827">
                                            <p:txEl>
                                              <p:pRg st="0" end="0"/>
                                            </p:txEl>
                                          </p:spTgt>
                                        </p:tgtEl>
                                        <p:attrNameLst>
                                          <p:attrName>style.visibility</p:attrName>
                                        </p:attrNameLst>
                                      </p:cBhvr>
                                      <p:to>
                                        <p:strVal val="visible"/>
                                      </p:to>
                                    </p:set>
                                    <p:animEffect transition="in" filter="fade">
                                      <p:cBhvr>
                                        <p:cTn id="16" dur="500">
                                          <p:stCondLst>
                                            <p:cond delay="0"/>
                                          </p:stCondLst>
                                        </p:cTn>
                                        <p:tgtEl>
                                          <p:spTgt spid="778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77827">
                                            <p:txEl>
                                              <p:pRg st="1" end="1"/>
                                            </p:txEl>
                                          </p:spTgt>
                                        </p:tgtEl>
                                        <p:attrNameLst>
                                          <p:attrName>style.visibility</p:attrName>
                                        </p:attrNameLst>
                                      </p:cBhvr>
                                      <p:to>
                                        <p:strVal val="visible"/>
                                      </p:to>
                                    </p:set>
                                    <p:animEffect transition="in" filter="fade">
                                      <p:cBhvr>
                                        <p:cTn id="21" dur="500">
                                          <p:stCondLst>
                                            <p:cond delay="0"/>
                                          </p:stCondLst>
                                        </p:cTn>
                                        <p:tgtEl>
                                          <p:spTgt spid="778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1367</TotalTime>
  <Words>1092</Words>
  <Application>Microsoft Office PowerPoint</Application>
  <PresentationFormat>On-screen Show (4:3)</PresentationFormat>
  <Paragraphs>79</Paragraphs>
  <Slides>34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Tahoma</vt:lpstr>
      <vt:lpstr>Wingdings</vt:lpstr>
      <vt:lpstr>Default Design</vt:lpstr>
      <vt:lpstr>WritingDesignTemplate</vt:lpstr>
      <vt:lpstr>Compass</vt:lpstr>
      <vt:lpstr>Navigation</vt:lpstr>
      <vt:lpstr>Piloting</vt:lpstr>
      <vt:lpstr>Visual clues </vt:lpstr>
      <vt:lpstr>Tinbergen’s experiment</vt:lpstr>
      <vt:lpstr>PowerPoint Presentation</vt:lpstr>
      <vt:lpstr>Compass Orientation</vt:lpstr>
      <vt:lpstr>True navigation</vt:lpstr>
      <vt:lpstr>Solar Navigation</vt:lpstr>
      <vt:lpstr>Honeybees</vt:lpstr>
      <vt:lpstr>Karl von Frisch</vt:lpstr>
      <vt:lpstr>Round dance</vt:lpstr>
      <vt:lpstr>The Waggle 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Bird navigation</vt:lpstr>
      <vt:lpstr>Bird experiments</vt:lpstr>
      <vt:lpstr>Magnetic fields</vt:lpstr>
      <vt:lpstr>PowerPoint Presentation</vt:lpstr>
      <vt:lpstr>Star (stellar) navigation</vt:lpstr>
      <vt:lpstr>Chemical navigation</vt:lpstr>
      <vt:lpstr>Sound used as sonar </vt:lpstr>
      <vt:lpstr>Sound used as sonar</vt:lpstr>
      <vt:lpstr>More sonar</vt:lpstr>
      <vt:lpstr>Ambient pressure</vt:lpstr>
      <vt:lpstr>Conclusion</vt:lpstr>
    </vt:vector>
  </TitlesOfParts>
  <Company>St. Marys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orientation responses in animals</dc:title>
  <dc:creator>Rick Wood</dc:creator>
  <cp:lastModifiedBy>Rick Wood</cp:lastModifiedBy>
  <cp:revision>48</cp:revision>
  <dcterms:created xsi:type="dcterms:W3CDTF">2008-03-01T22:46:44Z</dcterms:created>
  <dcterms:modified xsi:type="dcterms:W3CDTF">2013-02-27T23:29:49Z</dcterms:modified>
</cp:coreProperties>
</file>